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0" r:id="rId2"/>
    <p:sldId id="285" r:id="rId3"/>
    <p:sldId id="283" r:id="rId4"/>
    <p:sldId id="313" r:id="rId5"/>
    <p:sldId id="314" r:id="rId6"/>
    <p:sldId id="315" r:id="rId7"/>
    <p:sldId id="317" r:id="rId8"/>
    <p:sldId id="318" r:id="rId9"/>
    <p:sldId id="316" r:id="rId10"/>
    <p:sldId id="319" r:id="rId11"/>
    <p:sldId id="320" r:id="rId12"/>
    <p:sldId id="323" r:id="rId13"/>
    <p:sldId id="324" r:id="rId14"/>
    <p:sldId id="327" r:id="rId15"/>
    <p:sldId id="328" r:id="rId16"/>
    <p:sldId id="326" r:id="rId17"/>
    <p:sldId id="329" r:id="rId18"/>
    <p:sldId id="330" r:id="rId19"/>
    <p:sldId id="331" r:id="rId20"/>
    <p:sldId id="321" r:id="rId21"/>
    <p:sldId id="333" r:id="rId22"/>
    <p:sldId id="334" r:id="rId23"/>
    <p:sldId id="335" r:id="rId24"/>
    <p:sldId id="336" r:id="rId25"/>
    <p:sldId id="338" r:id="rId26"/>
    <p:sldId id="339" r:id="rId27"/>
    <p:sldId id="344" r:id="rId28"/>
    <p:sldId id="345" r:id="rId29"/>
    <p:sldId id="346" r:id="rId30"/>
    <p:sldId id="308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orient="horz" pos="3974" userDrawn="1">
          <p15:clr>
            <a:srgbClr val="A4A3A4"/>
          </p15:clr>
        </p15:guide>
        <p15:guide id="5" pos="325" userDrawn="1">
          <p15:clr>
            <a:srgbClr val="A4A3A4"/>
          </p15:clr>
        </p15:guide>
        <p15:guide id="6" pos="73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383C"/>
    <a:srgbClr val="4AA898"/>
    <a:srgbClr val="66BAAB"/>
    <a:srgbClr val="7AC0B5"/>
    <a:srgbClr val="F9F9F8"/>
    <a:srgbClr val="FFA52D"/>
    <a:srgbClr val="FF8C15"/>
    <a:srgbClr val="FE91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71" autoAdjust="0"/>
    <p:restoredTop sz="94660"/>
  </p:normalViewPr>
  <p:slideViewPr>
    <p:cSldViewPr snapToGrid="0" showGuides="1">
      <p:cViewPr varScale="1">
        <p:scale>
          <a:sx n="49" d="100"/>
          <a:sy n="49" d="100"/>
        </p:scale>
        <p:origin x="77" y="989"/>
      </p:cViewPr>
      <p:guideLst>
        <p:guide orient="horz" pos="2160"/>
        <p:guide pos="3840"/>
        <p:guide orient="horz" pos="346"/>
        <p:guide orient="horz" pos="3974"/>
        <p:guide pos="325"/>
        <p:guide pos="735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（进阶设计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0238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0249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e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sv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96C6D15-9DF8-41AF-B373-379233124524}"/>
              </a:ext>
            </a:extLst>
          </p:cNvPr>
          <p:cNvSpPr txBox="1"/>
          <p:nvPr/>
        </p:nvSpPr>
        <p:spPr>
          <a:xfrm>
            <a:off x="322990" y="1457164"/>
            <a:ext cx="11676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 Black" panose="020B0A04020102020204" pitchFamily="34" charset="0"/>
              </a:rPr>
              <a:t>Multivariate statistical analysis project</a:t>
            </a:r>
          </a:p>
          <a:p>
            <a:r>
              <a:rPr lang="en-US" altLang="zh-CN" sz="4800" dirty="0">
                <a:solidFill>
                  <a:schemeClr val="bg1"/>
                </a:solidFill>
                <a:latin typeface="Arial Black" panose="020B0A04020102020204" pitchFamily="34" charset="0"/>
              </a:rPr>
              <a:t>Analysis of credit card user </a:t>
            </a: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1B22FCEC-4C78-4B7D-9BC8-ABC8D3880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4123" y="549275"/>
            <a:ext cx="2831940" cy="52035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29A0F9C-46A2-4A03-9443-610B58FBED02}"/>
              </a:ext>
            </a:extLst>
          </p:cNvPr>
          <p:cNvSpPr txBox="1"/>
          <p:nvPr/>
        </p:nvSpPr>
        <p:spPr>
          <a:xfrm>
            <a:off x="515937" y="5570061"/>
            <a:ext cx="4787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" panose="020F0502020204030203" pitchFamily="34" charset="0"/>
                <a:ea typeface="思源黑体 CN Light" panose="020B0300000000000000" pitchFamily="34" charset="-122"/>
                <a:cs typeface="Open Sans" panose="020B0606030504020204" pitchFamily="34" charset="0"/>
              </a:rPr>
              <a:t>Wu Yue , Yang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" panose="020F0502020204030203" pitchFamily="34" charset="0"/>
                <a:ea typeface="思源黑体 CN Light" panose="020B0300000000000000" pitchFamily="34" charset="-122"/>
                <a:cs typeface="Open Sans" panose="020B0606030504020204" pitchFamily="34" charset="0"/>
              </a:rPr>
              <a:t>Letian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" panose="020F0502020204030203" pitchFamily="34" charset="0"/>
                <a:ea typeface="思源黑体 CN Light" panose="020B0300000000000000" pitchFamily="34" charset="-122"/>
                <a:cs typeface="Open Sans" panose="020B0606030504020204" pitchFamily="34" charset="0"/>
              </a:rPr>
              <a:t> , Wang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" panose="020F0502020204030203" pitchFamily="34" charset="0"/>
                <a:ea typeface="思源黑体 CN Light" panose="020B0300000000000000" pitchFamily="34" charset="-122"/>
                <a:cs typeface="Open Sans" panose="020B0606030504020204" pitchFamily="34" charset="0"/>
              </a:rPr>
              <a:t>Ruofan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Lato" panose="020F0502020204030203" pitchFamily="34" charset="0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061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42663113-ED93-437B-9F24-65E03A62D4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42987"/>
            <a:ext cx="12192000" cy="1433997"/>
          </a:xfrm>
          <a:prstGeom prst="rect">
            <a:avLst/>
          </a:prstGeom>
          <a:effectLst>
            <a:innerShdw>
              <a:schemeClr val="bg2">
                <a:lumMod val="90000"/>
              </a:schemeClr>
            </a:innerShdw>
          </a:effectLst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0D7AD124-4FFE-4969-8A1B-82E5A09FF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4121" y="485484"/>
            <a:ext cx="2831940" cy="52035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F501BFE-44B9-45AC-914F-F1A9F193FA6D}"/>
              </a:ext>
            </a:extLst>
          </p:cNvPr>
          <p:cNvSpPr txBox="1"/>
          <p:nvPr/>
        </p:nvSpPr>
        <p:spPr>
          <a:xfrm>
            <a:off x="412249" y="539282"/>
            <a:ext cx="6777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06383C"/>
                </a:solidFill>
                <a:latin typeface="Arial Black" panose="020B0A04020102020204" pitchFamily="34" charset="0"/>
              </a:rPr>
              <a:t>Data Preprocessing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406BCBD-6D59-4F8F-90C2-FF8F6EE4C202}"/>
              </a:ext>
            </a:extLst>
          </p:cNvPr>
          <p:cNvGrpSpPr/>
          <p:nvPr/>
        </p:nvGrpSpPr>
        <p:grpSpPr>
          <a:xfrm>
            <a:off x="515938" y="1279124"/>
            <a:ext cx="1308207" cy="328574"/>
            <a:chOff x="5363562" y="1640097"/>
            <a:chExt cx="1308207" cy="32857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87C9469-7F3A-4230-839C-741BD9E9C1F4}"/>
                </a:ext>
              </a:extLst>
            </p:cNvPr>
            <p:cNvSpPr/>
            <p:nvPr/>
          </p:nvSpPr>
          <p:spPr>
            <a:xfrm>
              <a:off x="5520231" y="1775991"/>
              <a:ext cx="1151538" cy="53504"/>
            </a:xfrm>
            <a:prstGeom prst="rect">
              <a:avLst/>
            </a:prstGeom>
            <a:gradFill>
              <a:gsLst>
                <a:gs pos="0">
                  <a:srgbClr val="FFA62E"/>
                </a:gs>
                <a:gs pos="52000">
                  <a:srgbClr val="FF8811"/>
                </a:gs>
                <a:gs pos="100000">
                  <a:srgbClr val="FE970D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B0D74C7-B3AA-4946-92F0-35516DD45718}"/>
                </a:ext>
              </a:extLst>
            </p:cNvPr>
            <p:cNvGrpSpPr/>
            <p:nvPr/>
          </p:nvGrpSpPr>
          <p:grpSpPr>
            <a:xfrm>
              <a:off x="5363562" y="1640097"/>
              <a:ext cx="328578" cy="328574"/>
              <a:chOff x="7719249" y="5265420"/>
              <a:chExt cx="499840" cy="499834"/>
            </a:xfrm>
          </p:grpSpPr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46D0B33D-0E81-4BB1-8956-567E9D95C31C}"/>
                  </a:ext>
                </a:extLst>
              </p:cNvPr>
              <p:cNvSpPr/>
              <p:nvPr/>
            </p:nvSpPr>
            <p:spPr>
              <a:xfrm>
                <a:off x="7719249" y="5265420"/>
                <a:ext cx="499840" cy="499834"/>
              </a:xfrm>
              <a:prstGeom prst="ellipse">
                <a:avLst/>
              </a:prstGeom>
              <a:gradFill>
                <a:gsLst>
                  <a:gs pos="0">
                    <a:srgbClr val="FFA62E">
                      <a:alpha val="20000"/>
                    </a:srgbClr>
                  </a:gs>
                  <a:gs pos="52000">
                    <a:srgbClr val="FF8811">
                      <a:alpha val="18000"/>
                    </a:srgbClr>
                  </a:gs>
                  <a:gs pos="100000">
                    <a:srgbClr val="FE970D">
                      <a:alpha val="20000"/>
                    </a:srgb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0464AB38-103E-4DF0-B5CB-1D5EE30D1A5B}"/>
                  </a:ext>
                </a:extLst>
              </p:cNvPr>
              <p:cNvSpPr/>
              <p:nvPr/>
            </p:nvSpPr>
            <p:spPr>
              <a:xfrm>
                <a:off x="7882359" y="5428527"/>
                <a:ext cx="173621" cy="173621"/>
              </a:xfrm>
              <a:prstGeom prst="ellipse">
                <a:avLst/>
              </a:prstGeom>
              <a:gradFill>
                <a:gsLst>
                  <a:gs pos="0">
                    <a:srgbClr val="FFA62E"/>
                  </a:gs>
                  <a:gs pos="52000">
                    <a:srgbClr val="FF8811"/>
                  </a:gs>
                  <a:gs pos="100000">
                    <a:srgbClr val="FE970D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CC75C9DC-0379-444D-A125-A5148CB3E859}"/>
              </a:ext>
            </a:extLst>
          </p:cNvPr>
          <p:cNvSpPr txBox="1"/>
          <p:nvPr/>
        </p:nvSpPr>
        <p:spPr>
          <a:xfrm>
            <a:off x="515938" y="1714919"/>
            <a:ext cx="11160126" cy="59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</a:rPr>
              <a:t>Categorical data</a:t>
            </a:r>
            <a:endParaRPr lang="zh-CN" altLang="en-US" sz="2400" dirty="0">
              <a:solidFill>
                <a:srgbClr val="06383C"/>
              </a:solidFill>
              <a:latin typeface="Arial Black" panose="020B0A04020102020204" pitchFamily="34" charset="0"/>
              <a:ea typeface="思源黑体 CN Bold" panose="020B0800000000000000" pitchFamily="34" charset="-122"/>
              <a:cs typeface="Open Sans" panose="020B0606030504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64883D4-EFAD-401C-9CF8-44E8B8870F2F}"/>
              </a:ext>
            </a:extLst>
          </p:cNvPr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1CB53ED2-DF68-4B11-8E54-75DADC0A9C74}"/>
              </a:ext>
            </a:extLst>
          </p:cNvPr>
          <p:cNvSpPr/>
          <p:nvPr/>
        </p:nvSpPr>
        <p:spPr>
          <a:xfrm>
            <a:off x="0" y="6231022"/>
            <a:ext cx="12188394" cy="645962"/>
          </a:xfrm>
          <a:custGeom>
            <a:avLst/>
            <a:gdLst>
              <a:gd name="connsiteX0" fmla="*/ 2129740 w 12188394"/>
              <a:gd name="connsiteY0" fmla="*/ 87 h 645962"/>
              <a:gd name="connsiteX1" fmla="*/ 4733015 w 12188394"/>
              <a:gd name="connsiteY1" fmla="*/ 469509 h 645962"/>
              <a:gd name="connsiteX2" fmla="*/ 7723509 w 12188394"/>
              <a:gd name="connsiteY2" fmla="*/ 139904 h 645962"/>
              <a:gd name="connsiteX3" fmla="*/ 10671599 w 12188394"/>
              <a:gd name="connsiteY3" fmla="*/ 200290 h 645962"/>
              <a:gd name="connsiteX4" fmla="*/ 12169466 w 12188394"/>
              <a:gd name="connsiteY4" fmla="*/ 637613 h 645962"/>
              <a:gd name="connsiteX5" fmla="*/ 12188394 w 12188394"/>
              <a:gd name="connsiteY5" fmla="*/ 645962 h 645962"/>
              <a:gd name="connsiteX6" fmla="*/ 0 w 12188394"/>
              <a:gd name="connsiteY6" fmla="*/ 645962 h 645962"/>
              <a:gd name="connsiteX7" fmla="*/ 0 w 12188394"/>
              <a:gd name="connsiteY7" fmla="*/ 550134 h 645962"/>
              <a:gd name="connsiteX8" fmla="*/ 164640 w 12188394"/>
              <a:gd name="connsiteY8" fmla="*/ 460821 h 645962"/>
              <a:gd name="connsiteX9" fmla="*/ 1928289 w 12188394"/>
              <a:gd name="connsiteY9" fmla="*/ 4037 h 645962"/>
              <a:gd name="connsiteX10" fmla="*/ 2129740 w 12188394"/>
              <a:gd name="connsiteY10" fmla="*/ 87 h 64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8394" h="645962">
                <a:moveTo>
                  <a:pt x="2129740" y="87"/>
                </a:moveTo>
                <a:cubicBezTo>
                  <a:pt x="3093998" y="6739"/>
                  <a:pt x="3447641" y="394026"/>
                  <a:pt x="4733015" y="469509"/>
                </a:cubicBezTo>
                <a:cubicBezTo>
                  <a:pt x="5789077" y="532410"/>
                  <a:pt x="5734557" y="280804"/>
                  <a:pt x="7723509" y="139904"/>
                </a:cubicBezTo>
                <a:cubicBezTo>
                  <a:pt x="8793706" y="64422"/>
                  <a:pt x="9639768" y="9069"/>
                  <a:pt x="10671599" y="200290"/>
                </a:cubicBezTo>
                <a:cubicBezTo>
                  <a:pt x="11286459" y="313512"/>
                  <a:pt x="11790007" y="481932"/>
                  <a:pt x="12169466" y="637613"/>
                </a:cubicBezTo>
                <a:lnTo>
                  <a:pt x="12188394" y="645962"/>
                </a:lnTo>
                <a:lnTo>
                  <a:pt x="0" y="645962"/>
                </a:lnTo>
                <a:lnTo>
                  <a:pt x="0" y="550134"/>
                </a:lnTo>
                <a:lnTo>
                  <a:pt x="164640" y="460821"/>
                </a:lnTo>
                <a:cubicBezTo>
                  <a:pt x="615656" y="241333"/>
                  <a:pt x="1213478" y="34230"/>
                  <a:pt x="1928289" y="4037"/>
                </a:cubicBezTo>
                <a:cubicBezTo>
                  <a:pt x="1998458" y="892"/>
                  <a:pt x="2065456" y="-356"/>
                  <a:pt x="2129740" y="87"/>
                </a:cubicBezTo>
                <a:close/>
              </a:path>
            </a:pathLst>
          </a:custGeom>
          <a:gradFill>
            <a:gsLst>
              <a:gs pos="0">
                <a:srgbClr val="7AC0B5"/>
              </a:gs>
              <a:gs pos="100000">
                <a:srgbClr val="4AA89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DE47B9-628F-775B-B034-0D1A7566F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4844" y="2551349"/>
            <a:ext cx="3707022" cy="343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13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CB0229E-CAAC-4A10-AC8B-9346CE7B3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7AC0B5"/>
              </a:gs>
              <a:gs pos="100000">
                <a:srgbClr val="4AA898"/>
              </a:gs>
            </a:gsLst>
            <a:lin ang="2700000" scaled="0"/>
          </a:gradFill>
          <a:ln>
            <a:noFill/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F6D13B0-7666-4792-BA9F-2F94E2854A6B}"/>
              </a:ext>
            </a:extLst>
          </p:cNvPr>
          <p:cNvSpPr txBox="1"/>
          <p:nvPr/>
        </p:nvSpPr>
        <p:spPr>
          <a:xfrm>
            <a:off x="515937" y="2022066"/>
            <a:ext cx="721032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gradFill>
                  <a:gsLst>
                    <a:gs pos="0">
                      <a:srgbClr val="7AC0B5"/>
                    </a:gs>
                    <a:gs pos="100000">
                      <a:srgbClr val="4AA898"/>
                    </a:gs>
                  </a:gsLst>
                  <a:lin ang="2700000" scaled="0"/>
                </a:gradFill>
                <a:latin typeface="Akrobat Black" panose="00000A00000000000000" pitchFamily="50" charset="0"/>
              </a:rPr>
              <a:t>02</a:t>
            </a:r>
          </a:p>
          <a:p>
            <a:r>
              <a:rPr lang="en-US" altLang="zh-CN" sz="4000" dirty="0">
                <a:solidFill>
                  <a:srgbClr val="06383C"/>
                </a:solidFill>
                <a:latin typeface="Arial Black" panose="020B0A04020102020204" pitchFamily="34" charset="0"/>
              </a:rPr>
              <a:t>Customer Segmentation</a:t>
            </a: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452C2DB4-8CB0-44E5-9F02-F95C44E88CF3}"/>
              </a:ext>
            </a:extLst>
          </p:cNvPr>
          <p:cNvSpPr/>
          <p:nvPr/>
        </p:nvSpPr>
        <p:spPr>
          <a:xfrm>
            <a:off x="0" y="5725116"/>
            <a:ext cx="12192000" cy="1132885"/>
          </a:xfrm>
          <a:custGeom>
            <a:avLst/>
            <a:gdLst>
              <a:gd name="connsiteX0" fmla="*/ 9685027 w 12192000"/>
              <a:gd name="connsiteY0" fmla="*/ 99 h 1132885"/>
              <a:gd name="connsiteX1" fmla="*/ 11617411 w 12192000"/>
              <a:gd name="connsiteY1" fmla="*/ 569004 h 1132885"/>
              <a:gd name="connsiteX2" fmla="*/ 12125125 w 12192000"/>
              <a:gd name="connsiteY2" fmla="*/ 556893 h 1132885"/>
              <a:gd name="connsiteX3" fmla="*/ 12192000 w 12192000"/>
              <a:gd name="connsiteY3" fmla="*/ 548451 h 1132885"/>
              <a:gd name="connsiteX4" fmla="*/ 12192000 w 12192000"/>
              <a:gd name="connsiteY4" fmla="*/ 1132885 h 1132885"/>
              <a:gd name="connsiteX5" fmla="*/ 0 w 12192000"/>
              <a:gd name="connsiteY5" fmla="*/ 1132885 h 1132885"/>
              <a:gd name="connsiteX6" fmla="*/ 0 w 12192000"/>
              <a:gd name="connsiteY6" fmla="*/ 655684 h 1132885"/>
              <a:gd name="connsiteX7" fmla="*/ 185744 w 12192000"/>
              <a:gd name="connsiteY7" fmla="*/ 612581 h 1132885"/>
              <a:gd name="connsiteX8" fmla="*/ 1818091 w 12192000"/>
              <a:gd name="connsiteY8" fmla="*/ 386124 h 1132885"/>
              <a:gd name="connsiteX9" fmla="*/ 4088851 w 12192000"/>
              <a:gd name="connsiteY9" fmla="*/ 828084 h 1132885"/>
              <a:gd name="connsiteX10" fmla="*/ 5704291 w 12192000"/>
              <a:gd name="connsiteY10" fmla="*/ 294684 h 1132885"/>
              <a:gd name="connsiteX11" fmla="*/ 7578811 w 12192000"/>
              <a:gd name="connsiteY11" fmla="*/ 767124 h 1132885"/>
              <a:gd name="connsiteX12" fmla="*/ 9499051 w 12192000"/>
              <a:gd name="connsiteY12" fmla="*/ 5124 h 1132885"/>
              <a:gd name="connsiteX13" fmla="*/ 9685027 w 12192000"/>
              <a:gd name="connsiteY13" fmla="*/ 99 h 113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1132885">
                <a:moveTo>
                  <a:pt x="9685027" y="99"/>
                </a:moveTo>
                <a:cubicBezTo>
                  <a:pt x="10572489" y="8071"/>
                  <a:pt x="10848267" y="492804"/>
                  <a:pt x="11617411" y="569004"/>
                </a:cubicBezTo>
                <a:cubicBezTo>
                  <a:pt x="11771240" y="584244"/>
                  <a:pt x="11943106" y="576624"/>
                  <a:pt x="12125125" y="556893"/>
                </a:cubicBezTo>
                <a:lnTo>
                  <a:pt x="12192000" y="548451"/>
                </a:lnTo>
                <a:lnTo>
                  <a:pt x="12192000" y="1132885"/>
                </a:lnTo>
                <a:lnTo>
                  <a:pt x="0" y="1132885"/>
                </a:lnTo>
                <a:lnTo>
                  <a:pt x="0" y="655684"/>
                </a:lnTo>
                <a:lnTo>
                  <a:pt x="185744" y="612581"/>
                </a:lnTo>
                <a:cubicBezTo>
                  <a:pt x="655565" y="504234"/>
                  <a:pt x="1278976" y="370884"/>
                  <a:pt x="1818091" y="386124"/>
                </a:cubicBezTo>
                <a:cubicBezTo>
                  <a:pt x="2536911" y="406444"/>
                  <a:pt x="3441151" y="843324"/>
                  <a:pt x="4088851" y="828084"/>
                </a:cubicBezTo>
                <a:cubicBezTo>
                  <a:pt x="4736552" y="812844"/>
                  <a:pt x="5122631" y="304844"/>
                  <a:pt x="5704291" y="294684"/>
                </a:cubicBezTo>
                <a:cubicBezTo>
                  <a:pt x="6285952" y="284524"/>
                  <a:pt x="6946351" y="815384"/>
                  <a:pt x="7578811" y="767124"/>
                </a:cubicBezTo>
                <a:cubicBezTo>
                  <a:pt x="8211271" y="718864"/>
                  <a:pt x="8460191" y="68624"/>
                  <a:pt x="9499051" y="5124"/>
                </a:cubicBezTo>
                <a:cubicBezTo>
                  <a:pt x="9563980" y="1155"/>
                  <a:pt x="9625863" y="-433"/>
                  <a:pt x="9685027" y="99"/>
                </a:cubicBezTo>
                <a:close/>
              </a:path>
            </a:pathLst>
          </a:custGeom>
          <a:gradFill>
            <a:gsLst>
              <a:gs pos="0">
                <a:srgbClr val="7AC0B5"/>
              </a:gs>
              <a:gs pos="100000">
                <a:srgbClr val="4AA89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DAC9BE93-5DBB-436E-8F3C-B7D90A37E572}"/>
              </a:ext>
            </a:extLst>
          </p:cNvPr>
          <p:cNvSpPr/>
          <p:nvPr/>
        </p:nvSpPr>
        <p:spPr>
          <a:xfrm>
            <a:off x="6210088" y="1531551"/>
            <a:ext cx="6552294" cy="4336522"/>
          </a:xfrm>
          <a:custGeom>
            <a:avLst/>
            <a:gdLst>
              <a:gd name="connsiteX0" fmla="*/ 1089872 w 6552294"/>
              <a:gd name="connsiteY0" fmla="*/ 373449 h 4336522"/>
              <a:gd name="connsiteX1" fmla="*/ 84032 w 6552294"/>
              <a:gd name="connsiteY1" fmla="*/ 175329 h 4336522"/>
              <a:gd name="connsiteX2" fmla="*/ 3025352 w 6552294"/>
              <a:gd name="connsiteY2" fmla="*/ 2583249 h 4336522"/>
              <a:gd name="connsiteX3" fmla="*/ 6317192 w 6552294"/>
              <a:gd name="connsiteY3" fmla="*/ 4305369 h 4336522"/>
              <a:gd name="connsiteX4" fmla="*/ 6027632 w 6552294"/>
              <a:gd name="connsiteY4" fmla="*/ 3528129 h 4336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2294" h="4336522">
                <a:moveTo>
                  <a:pt x="1089872" y="373449"/>
                </a:moveTo>
                <a:cubicBezTo>
                  <a:pt x="425662" y="90239"/>
                  <a:pt x="-238548" y="-192971"/>
                  <a:pt x="84032" y="175329"/>
                </a:cubicBezTo>
                <a:cubicBezTo>
                  <a:pt x="406612" y="543629"/>
                  <a:pt x="1986492" y="1894909"/>
                  <a:pt x="3025352" y="2583249"/>
                </a:cubicBezTo>
                <a:cubicBezTo>
                  <a:pt x="4064212" y="3271589"/>
                  <a:pt x="5816812" y="4147889"/>
                  <a:pt x="6317192" y="4305369"/>
                </a:cubicBezTo>
                <a:cubicBezTo>
                  <a:pt x="6817572" y="4462849"/>
                  <a:pt x="6422602" y="3995489"/>
                  <a:pt x="6027632" y="3528129"/>
                </a:cubicBezTo>
              </a:path>
            </a:pathLst>
          </a:custGeom>
          <a:noFill/>
          <a:ln w="19050">
            <a:gradFill>
              <a:gsLst>
                <a:gs pos="53000">
                  <a:srgbClr val="4AA898"/>
                </a:gs>
                <a:gs pos="0">
                  <a:srgbClr val="7AC0B5"/>
                </a:gs>
                <a:gs pos="100000">
                  <a:srgbClr val="66BAAB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0EBF4AF5-FC39-497B-B287-35858130E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9611" y="485484"/>
            <a:ext cx="2831940" cy="520356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8CCF66B6-D5EF-447C-8A5F-0DE324699398}"/>
              </a:ext>
            </a:extLst>
          </p:cNvPr>
          <p:cNvSpPr/>
          <p:nvPr/>
        </p:nvSpPr>
        <p:spPr>
          <a:xfrm>
            <a:off x="672607" y="4184786"/>
            <a:ext cx="1151538" cy="53504"/>
          </a:xfrm>
          <a:prstGeom prst="rect">
            <a:avLst/>
          </a:prstGeom>
          <a:gradFill>
            <a:gsLst>
              <a:gs pos="0">
                <a:srgbClr val="FFA62E"/>
              </a:gs>
              <a:gs pos="52000">
                <a:srgbClr val="FF8811"/>
              </a:gs>
              <a:gs pos="100000">
                <a:srgbClr val="FE970D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1749FEC-3B26-4608-B0A9-C4284D1272CE}"/>
              </a:ext>
            </a:extLst>
          </p:cNvPr>
          <p:cNvGrpSpPr/>
          <p:nvPr/>
        </p:nvGrpSpPr>
        <p:grpSpPr>
          <a:xfrm>
            <a:off x="6379571" y="1772149"/>
            <a:ext cx="499840" cy="499834"/>
            <a:chOff x="7719249" y="5265420"/>
            <a:chExt cx="499840" cy="499834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823AF7D9-16F3-4582-849A-3C25ABF17B26}"/>
                </a:ext>
              </a:extLst>
            </p:cNvPr>
            <p:cNvSpPr/>
            <p:nvPr/>
          </p:nvSpPr>
          <p:spPr>
            <a:xfrm>
              <a:off x="7719249" y="5265420"/>
              <a:ext cx="499840" cy="499834"/>
            </a:xfrm>
            <a:prstGeom prst="ellipse">
              <a:avLst/>
            </a:prstGeom>
            <a:solidFill>
              <a:srgbClr val="7AC0B5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55E46488-5232-4715-A600-E3DE3095406A}"/>
                </a:ext>
              </a:extLst>
            </p:cNvPr>
            <p:cNvSpPr/>
            <p:nvPr/>
          </p:nvSpPr>
          <p:spPr>
            <a:xfrm>
              <a:off x="7882359" y="5428527"/>
              <a:ext cx="173621" cy="173621"/>
            </a:xfrm>
            <a:prstGeom prst="ellipse">
              <a:avLst/>
            </a:prstGeom>
            <a:gradFill>
              <a:gsLst>
                <a:gs pos="0">
                  <a:srgbClr val="7AC0B5"/>
                </a:gs>
                <a:gs pos="100000">
                  <a:srgbClr val="4AA898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8639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42663113-ED93-437B-9F24-65E03A62D4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42987"/>
            <a:ext cx="12192000" cy="1433997"/>
          </a:xfrm>
          <a:prstGeom prst="rect">
            <a:avLst/>
          </a:prstGeom>
          <a:effectLst>
            <a:innerShdw>
              <a:schemeClr val="bg2">
                <a:lumMod val="90000"/>
              </a:schemeClr>
            </a:innerShdw>
          </a:effectLst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0D7AD124-4FFE-4969-8A1B-82E5A09FF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4121" y="485484"/>
            <a:ext cx="2831940" cy="52035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F501BFE-44B9-45AC-914F-F1A9F193FA6D}"/>
              </a:ext>
            </a:extLst>
          </p:cNvPr>
          <p:cNvSpPr txBox="1"/>
          <p:nvPr/>
        </p:nvSpPr>
        <p:spPr>
          <a:xfrm>
            <a:off x="412248" y="539282"/>
            <a:ext cx="8176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06383C"/>
                </a:solidFill>
                <a:latin typeface="Arial Black" panose="020B0A04020102020204" pitchFamily="34" charset="0"/>
              </a:rPr>
              <a:t>Customer Segmentation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406BCBD-6D59-4F8F-90C2-FF8F6EE4C202}"/>
              </a:ext>
            </a:extLst>
          </p:cNvPr>
          <p:cNvGrpSpPr/>
          <p:nvPr/>
        </p:nvGrpSpPr>
        <p:grpSpPr>
          <a:xfrm>
            <a:off x="515938" y="1279124"/>
            <a:ext cx="1308207" cy="328574"/>
            <a:chOff x="5363562" y="1640097"/>
            <a:chExt cx="1308207" cy="32857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87C9469-7F3A-4230-839C-741BD9E9C1F4}"/>
                </a:ext>
              </a:extLst>
            </p:cNvPr>
            <p:cNvSpPr/>
            <p:nvPr/>
          </p:nvSpPr>
          <p:spPr>
            <a:xfrm>
              <a:off x="5520231" y="1775991"/>
              <a:ext cx="1151538" cy="53504"/>
            </a:xfrm>
            <a:prstGeom prst="rect">
              <a:avLst/>
            </a:prstGeom>
            <a:gradFill>
              <a:gsLst>
                <a:gs pos="0">
                  <a:srgbClr val="FFA62E"/>
                </a:gs>
                <a:gs pos="52000">
                  <a:srgbClr val="FF8811"/>
                </a:gs>
                <a:gs pos="100000">
                  <a:srgbClr val="FE970D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B0D74C7-B3AA-4946-92F0-35516DD45718}"/>
                </a:ext>
              </a:extLst>
            </p:cNvPr>
            <p:cNvGrpSpPr/>
            <p:nvPr/>
          </p:nvGrpSpPr>
          <p:grpSpPr>
            <a:xfrm>
              <a:off x="5363562" y="1640097"/>
              <a:ext cx="328578" cy="328574"/>
              <a:chOff x="7719249" y="5265420"/>
              <a:chExt cx="499840" cy="499834"/>
            </a:xfrm>
          </p:grpSpPr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46D0B33D-0E81-4BB1-8956-567E9D95C31C}"/>
                  </a:ext>
                </a:extLst>
              </p:cNvPr>
              <p:cNvSpPr/>
              <p:nvPr/>
            </p:nvSpPr>
            <p:spPr>
              <a:xfrm>
                <a:off x="7719249" y="5265420"/>
                <a:ext cx="499840" cy="499834"/>
              </a:xfrm>
              <a:prstGeom prst="ellipse">
                <a:avLst/>
              </a:prstGeom>
              <a:gradFill>
                <a:gsLst>
                  <a:gs pos="0">
                    <a:srgbClr val="FFA62E">
                      <a:alpha val="20000"/>
                    </a:srgbClr>
                  </a:gs>
                  <a:gs pos="52000">
                    <a:srgbClr val="FF8811">
                      <a:alpha val="18000"/>
                    </a:srgbClr>
                  </a:gs>
                  <a:gs pos="100000">
                    <a:srgbClr val="FE970D">
                      <a:alpha val="20000"/>
                    </a:srgb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0464AB38-103E-4DF0-B5CB-1D5EE30D1A5B}"/>
                  </a:ext>
                </a:extLst>
              </p:cNvPr>
              <p:cNvSpPr/>
              <p:nvPr/>
            </p:nvSpPr>
            <p:spPr>
              <a:xfrm>
                <a:off x="7882359" y="5428527"/>
                <a:ext cx="173621" cy="173621"/>
              </a:xfrm>
              <a:prstGeom prst="ellipse">
                <a:avLst/>
              </a:prstGeom>
              <a:gradFill>
                <a:gsLst>
                  <a:gs pos="0">
                    <a:srgbClr val="FFA62E"/>
                  </a:gs>
                  <a:gs pos="52000">
                    <a:srgbClr val="FF8811"/>
                  </a:gs>
                  <a:gs pos="100000">
                    <a:srgbClr val="FE970D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CC75C9DC-0379-444D-A125-A5148CB3E859}"/>
              </a:ext>
            </a:extLst>
          </p:cNvPr>
          <p:cNvSpPr txBox="1"/>
          <p:nvPr/>
        </p:nvSpPr>
        <p:spPr>
          <a:xfrm>
            <a:off x="486113" y="1529151"/>
            <a:ext cx="11160126" cy="59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</a:rPr>
              <a:t>Determine Optimal Clusters number: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64883D4-EFAD-401C-9CF8-44E8B8870F2F}"/>
              </a:ext>
            </a:extLst>
          </p:cNvPr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2" name="Picture 5" descr="A picture containing line, diagram, plot, slope&#10;&#10;Description automatically generated">
            <a:extLst>
              <a:ext uri="{FF2B5EF4-FFF2-40B4-BE49-F238E27FC236}">
                <a16:creationId xmlns:a16="http://schemas.microsoft.com/office/drawing/2014/main" id="{99988AAB-9E51-6062-9C69-32338A3E9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8879" y="2407877"/>
            <a:ext cx="8975907" cy="4143389"/>
          </a:xfrm>
          <a:prstGeom prst="rect">
            <a:avLst/>
          </a:prstGeom>
        </p:spPr>
      </p:pic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1CB53ED2-DF68-4B11-8E54-75DADC0A9C74}"/>
              </a:ext>
            </a:extLst>
          </p:cNvPr>
          <p:cNvSpPr/>
          <p:nvPr/>
        </p:nvSpPr>
        <p:spPr>
          <a:xfrm>
            <a:off x="0" y="6231022"/>
            <a:ext cx="12188394" cy="645962"/>
          </a:xfrm>
          <a:custGeom>
            <a:avLst/>
            <a:gdLst>
              <a:gd name="connsiteX0" fmla="*/ 2129740 w 12188394"/>
              <a:gd name="connsiteY0" fmla="*/ 87 h 645962"/>
              <a:gd name="connsiteX1" fmla="*/ 4733015 w 12188394"/>
              <a:gd name="connsiteY1" fmla="*/ 469509 h 645962"/>
              <a:gd name="connsiteX2" fmla="*/ 7723509 w 12188394"/>
              <a:gd name="connsiteY2" fmla="*/ 139904 h 645962"/>
              <a:gd name="connsiteX3" fmla="*/ 10671599 w 12188394"/>
              <a:gd name="connsiteY3" fmla="*/ 200290 h 645962"/>
              <a:gd name="connsiteX4" fmla="*/ 12169466 w 12188394"/>
              <a:gd name="connsiteY4" fmla="*/ 637613 h 645962"/>
              <a:gd name="connsiteX5" fmla="*/ 12188394 w 12188394"/>
              <a:gd name="connsiteY5" fmla="*/ 645962 h 645962"/>
              <a:gd name="connsiteX6" fmla="*/ 0 w 12188394"/>
              <a:gd name="connsiteY6" fmla="*/ 645962 h 645962"/>
              <a:gd name="connsiteX7" fmla="*/ 0 w 12188394"/>
              <a:gd name="connsiteY7" fmla="*/ 550134 h 645962"/>
              <a:gd name="connsiteX8" fmla="*/ 164640 w 12188394"/>
              <a:gd name="connsiteY8" fmla="*/ 460821 h 645962"/>
              <a:gd name="connsiteX9" fmla="*/ 1928289 w 12188394"/>
              <a:gd name="connsiteY9" fmla="*/ 4037 h 645962"/>
              <a:gd name="connsiteX10" fmla="*/ 2129740 w 12188394"/>
              <a:gd name="connsiteY10" fmla="*/ 87 h 64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8394" h="645962">
                <a:moveTo>
                  <a:pt x="2129740" y="87"/>
                </a:moveTo>
                <a:cubicBezTo>
                  <a:pt x="3093998" y="6739"/>
                  <a:pt x="3447641" y="394026"/>
                  <a:pt x="4733015" y="469509"/>
                </a:cubicBezTo>
                <a:cubicBezTo>
                  <a:pt x="5789077" y="532410"/>
                  <a:pt x="5734557" y="280804"/>
                  <a:pt x="7723509" y="139904"/>
                </a:cubicBezTo>
                <a:cubicBezTo>
                  <a:pt x="8793706" y="64422"/>
                  <a:pt x="9639768" y="9069"/>
                  <a:pt x="10671599" y="200290"/>
                </a:cubicBezTo>
                <a:cubicBezTo>
                  <a:pt x="11286459" y="313512"/>
                  <a:pt x="11790007" y="481932"/>
                  <a:pt x="12169466" y="637613"/>
                </a:cubicBezTo>
                <a:lnTo>
                  <a:pt x="12188394" y="645962"/>
                </a:lnTo>
                <a:lnTo>
                  <a:pt x="0" y="645962"/>
                </a:lnTo>
                <a:lnTo>
                  <a:pt x="0" y="550134"/>
                </a:lnTo>
                <a:lnTo>
                  <a:pt x="164640" y="460821"/>
                </a:lnTo>
                <a:cubicBezTo>
                  <a:pt x="615656" y="241333"/>
                  <a:pt x="1213478" y="34230"/>
                  <a:pt x="1928289" y="4037"/>
                </a:cubicBezTo>
                <a:cubicBezTo>
                  <a:pt x="1998458" y="892"/>
                  <a:pt x="2065456" y="-356"/>
                  <a:pt x="2129740" y="87"/>
                </a:cubicBezTo>
                <a:close/>
              </a:path>
            </a:pathLst>
          </a:custGeom>
          <a:gradFill>
            <a:gsLst>
              <a:gs pos="0">
                <a:srgbClr val="7AC0B5"/>
              </a:gs>
              <a:gs pos="100000">
                <a:srgbClr val="4AA89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83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42663113-ED93-437B-9F24-65E03A62D4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42987"/>
            <a:ext cx="12192000" cy="1433997"/>
          </a:xfrm>
          <a:prstGeom prst="rect">
            <a:avLst/>
          </a:prstGeom>
          <a:effectLst>
            <a:innerShdw>
              <a:schemeClr val="bg2">
                <a:lumMod val="90000"/>
              </a:schemeClr>
            </a:innerShdw>
          </a:effectLst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0D7AD124-4FFE-4969-8A1B-82E5A09FF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4121" y="485484"/>
            <a:ext cx="2831940" cy="52035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F501BFE-44B9-45AC-914F-F1A9F193FA6D}"/>
              </a:ext>
            </a:extLst>
          </p:cNvPr>
          <p:cNvSpPr txBox="1"/>
          <p:nvPr/>
        </p:nvSpPr>
        <p:spPr>
          <a:xfrm>
            <a:off x="412248" y="539282"/>
            <a:ext cx="8176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06383C"/>
                </a:solidFill>
                <a:latin typeface="Arial Black" panose="020B0A04020102020204" pitchFamily="34" charset="0"/>
              </a:rPr>
              <a:t>Customer Segmentation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406BCBD-6D59-4F8F-90C2-FF8F6EE4C202}"/>
              </a:ext>
            </a:extLst>
          </p:cNvPr>
          <p:cNvGrpSpPr/>
          <p:nvPr/>
        </p:nvGrpSpPr>
        <p:grpSpPr>
          <a:xfrm>
            <a:off x="515938" y="1279124"/>
            <a:ext cx="1308207" cy="328574"/>
            <a:chOff x="5363562" y="1640097"/>
            <a:chExt cx="1308207" cy="32857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87C9469-7F3A-4230-839C-741BD9E9C1F4}"/>
                </a:ext>
              </a:extLst>
            </p:cNvPr>
            <p:cNvSpPr/>
            <p:nvPr/>
          </p:nvSpPr>
          <p:spPr>
            <a:xfrm>
              <a:off x="5520231" y="1775991"/>
              <a:ext cx="1151538" cy="53504"/>
            </a:xfrm>
            <a:prstGeom prst="rect">
              <a:avLst/>
            </a:prstGeom>
            <a:gradFill>
              <a:gsLst>
                <a:gs pos="0">
                  <a:srgbClr val="FFA62E"/>
                </a:gs>
                <a:gs pos="52000">
                  <a:srgbClr val="FF8811"/>
                </a:gs>
                <a:gs pos="100000">
                  <a:srgbClr val="FE970D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B0D74C7-B3AA-4946-92F0-35516DD45718}"/>
                </a:ext>
              </a:extLst>
            </p:cNvPr>
            <p:cNvGrpSpPr/>
            <p:nvPr/>
          </p:nvGrpSpPr>
          <p:grpSpPr>
            <a:xfrm>
              <a:off x="5363562" y="1640097"/>
              <a:ext cx="328578" cy="328574"/>
              <a:chOff x="7719249" y="5265420"/>
              <a:chExt cx="499840" cy="499834"/>
            </a:xfrm>
          </p:grpSpPr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46D0B33D-0E81-4BB1-8956-567E9D95C31C}"/>
                  </a:ext>
                </a:extLst>
              </p:cNvPr>
              <p:cNvSpPr/>
              <p:nvPr/>
            </p:nvSpPr>
            <p:spPr>
              <a:xfrm>
                <a:off x="7719249" y="5265420"/>
                <a:ext cx="499840" cy="499834"/>
              </a:xfrm>
              <a:prstGeom prst="ellipse">
                <a:avLst/>
              </a:prstGeom>
              <a:gradFill>
                <a:gsLst>
                  <a:gs pos="0">
                    <a:srgbClr val="FFA62E">
                      <a:alpha val="20000"/>
                    </a:srgbClr>
                  </a:gs>
                  <a:gs pos="52000">
                    <a:srgbClr val="FF8811">
                      <a:alpha val="18000"/>
                    </a:srgbClr>
                  </a:gs>
                  <a:gs pos="100000">
                    <a:srgbClr val="FE970D">
                      <a:alpha val="20000"/>
                    </a:srgb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0464AB38-103E-4DF0-B5CB-1D5EE30D1A5B}"/>
                  </a:ext>
                </a:extLst>
              </p:cNvPr>
              <p:cNvSpPr/>
              <p:nvPr/>
            </p:nvSpPr>
            <p:spPr>
              <a:xfrm>
                <a:off x="7882359" y="5428527"/>
                <a:ext cx="173621" cy="173621"/>
              </a:xfrm>
              <a:prstGeom prst="ellipse">
                <a:avLst/>
              </a:prstGeom>
              <a:gradFill>
                <a:gsLst>
                  <a:gs pos="0">
                    <a:srgbClr val="FFA62E"/>
                  </a:gs>
                  <a:gs pos="52000">
                    <a:srgbClr val="FF8811"/>
                  </a:gs>
                  <a:gs pos="100000">
                    <a:srgbClr val="FE970D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CC75C9DC-0379-444D-A125-A5148CB3E859}"/>
              </a:ext>
            </a:extLst>
          </p:cNvPr>
          <p:cNvSpPr txBox="1"/>
          <p:nvPr/>
        </p:nvSpPr>
        <p:spPr>
          <a:xfrm>
            <a:off x="515938" y="1714919"/>
            <a:ext cx="11160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</a:rPr>
              <a:t>Removing Outliers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64883D4-EFAD-401C-9CF8-44E8B8870F2F}"/>
              </a:ext>
            </a:extLst>
          </p:cNvPr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3" name="Picture 5" descr="A picture containing text, map, diagram, plot&#10;&#10;Description automatically generated">
            <a:extLst>
              <a:ext uri="{FF2B5EF4-FFF2-40B4-BE49-F238E27FC236}">
                <a16:creationId xmlns:a16="http://schemas.microsoft.com/office/drawing/2014/main" id="{1D348B1C-5682-7313-A1DA-2798AAA404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908" y="2176584"/>
            <a:ext cx="5577104" cy="4265341"/>
          </a:xfrm>
          <a:prstGeom prst="rect">
            <a:avLst/>
          </a:prstGeom>
        </p:spPr>
      </p:pic>
      <p:pic>
        <p:nvPicPr>
          <p:cNvPr id="4" name="Picture 7" descr="A picture containing text, screenshot, diagram, map&#10;&#10;Description automatically generated">
            <a:extLst>
              <a:ext uri="{FF2B5EF4-FFF2-40B4-BE49-F238E27FC236}">
                <a16:creationId xmlns:a16="http://schemas.microsoft.com/office/drawing/2014/main" id="{F9349CB0-9BFF-3E55-7B79-B608E18096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2650" y="2105074"/>
            <a:ext cx="5577104" cy="4267329"/>
          </a:xfrm>
          <a:prstGeom prst="rect">
            <a:avLst/>
          </a:prstGeom>
        </p:spPr>
      </p:pic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1CB53ED2-DF68-4B11-8E54-75DADC0A9C74}"/>
              </a:ext>
            </a:extLst>
          </p:cNvPr>
          <p:cNvSpPr/>
          <p:nvPr/>
        </p:nvSpPr>
        <p:spPr>
          <a:xfrm>
            <a:off x="0" y="6231022"/>
            <a:ext cx="12188394" cy="645962"/>
          </a:xfrm>
          <a:custGeom>
            <a:avLst/>
            <a:gdLst>
              <a:gd name="connsiteX0" fmla="*/ 2129740 w 12188394"/>
              <a:gd name="connsiteY0" fmla="*/ 87 h 645962"/>
              <a:gd name="connsiteX1" fmla="*/ 4733015 w 12188394"/>
              <a:gd name="connsiteY1" fmla="*/ 469509 h 645962"/>
              <a:gd name="connsiteX2" fmla="*/ 7723509 w 12188394"/>
              <a:gd name="connsiteY2" fmla="*/ 139904 h 645962"/>
              <a:gd name="connsiteX3" fmla="*/ 10671599 w 12188394"/>
              <a:gd name="connsiteY3" fmla="*/ 200290 h 645962"/>
              <a:gd name="connsiteX4" fmla="*/ 12169466 w 12188394"/>
              <a:gd name="connsiteY4" fmla="*/ 637613 h 645962"/>
              <a:gd name="connsiteX5" fmla="*/ 12188394 w 12188394"/>
              <a:gd name="connsiteY5" fmla="*/ 645962 h 645962"/>
              <a:gd name="connsiteX6" fmla="*/ 0 w 12188394"/>
              <a:gd name="connsiteY6" fmla="*/ 645962 h 645962"/>
              <a:gd name="connsiteX7" fmla="*/ 0 w 12188394"/>
              <a:gd name="connsiteY7" fmla="*/ 550134 h 645962"/>
              <a:gd name="connsiteX8" fmla="*/ 164640 w 12188394"/>
              <a:gd name="connsiteY8" fmla="*/ 460821 h 645962"/>
              <a:gd name="connsiteX9" fmla="*/ 1928289 w 12188394"/>
              <a:gd name="connsiteY9" fmla="*/ 4037 h 645962"/>
              <a:gd name="connsiteX10" fmla="*/ 2129740 w 12188394"/>
              <a:gd name="connsiteY10" fmla="*/ 87 h 64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8394" h="645962">
                <a:moveTo>
                  <a:pt x="2129740" y="87"/>
                </a:moveTo>
                <a:cubicBezTo>
                  <a:pt x="3093998" y="6739"/>
                  <a:pt x="3447641" y="394026"/>
                  <a:pt x="4733015" y="469509"/>
                </a:cubicBezTo>
                <a:cubicBezTo>
                  <a:pt x="5789077" y="532410"/>
                  <a:pt x="5734557" y="280804"/>
                  <a:pt x="7723509" y="139904"/>
                </a:cubicBezTo>
                <a:cubicBezTo>
                  <a:pt x="8793706" y="64422"/>
                  <a:pt x="9639768" y="9069"/>
                  <a:pt x="10671599" y="200290"/>
                </a:cubicBezTo>
                <a:cubicBezTo>
                  <a:pt x="11286459" y="313512"/>
                  <a:pt x="11790007" y="481932"/>
                  <a:pt x="12169466" y="637613"/>
                </a:cubicBezTo>
                <a:lnTo>
                  <a:pt x="12188394" y="645962"/>
                </a:lnTo>
                <a:lnTo>
                  <a:pt x="0" y="645962"/>
                </a:lnTo>
                <a:lnTo>
                  <a:pt x="0" y="550134"/>
                </a:lnTo>
                <a:lnTo>
                  <a:pt x="164640" y="460821"/>
                </a:lnTo>
                <a:cubicBezTo>
                  <a:pt x="615656" y="241333"/>
                  <a:pt x="1213478" y="34230"/>
                  <a:pt x="1928289" y="4037"/>
                </a:cubicBezTo>
                <a:cubicBezTo>
                  <a:pt x="1998458" y="892"/>
                  <a:pt x="2065456" y="-356"/>
                  <a:pt x="2129740" y="87"/>
                </a:cubicBezTo>
                <a:close/>
              </a:path>
            </a:pathLst>
          </a:custGeom>
          <a:gradFill>
            <a:gsLst>
              <a:gs pos="0">
                <a:srgbClr val="7AC0B5"/>
              </a:gs>
              <a:gs pos="100000">
                <a:srgbClr val="4AA89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995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42663113-ED93-437B-9F24-65E03A62D4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42987"/>
            <a:ext cx="12192000" cy="1433997"/>
          </a:xfrm>
          <a:prstGeom prst="rect">
            <a:avLst/>
          </a:prstGeom>
          <a:effectLst>
            <a:innerShdw>
              <a:schemeClr val="bg2">
                <a:lumMod val="90000"/>
              </a:schemeClr>
            </a:innerShdw>
          </a:effectLst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0D7AD124-4FFE-4969-8A1B-82E5A09FF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4121" y="485484"/>
            <a:ext cx="2831940" cy="52035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F501BFE-44B9-45AC-914F-F1A9F193FA6D}"/>
              </a:ext>
            </a:extLst>
          </p:cNvPr>
          <p:cNvSpPr txBox="1"/>
          <p:nvPr/>
        </p:nvSpPr>
        <p:spPr>
          <a:xfrm>
            <a:off x="412248" y="539282"/>
            <a:ext cx="8176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06383C"/>
                </a:solidFill>
                <a:latin typeface="Arial Black" panose="020B0A04020102020204" pitchFamily="34" charset="0"/>
              </a:rPr>
              <a:t>Customer Segmentation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406BCBD-6D59-4F8F-90C2-FF8F6EE4C202}"/>
              </a:ext>
            </a:extLst>
          </p:cNvPr>
          <p:cNvGrpSpPr/>
          <p:nvPr/>
        </p:nvGrpSpPr>
        <p:grpSpPr>
          <a:xfrm>
            <a:off x="515938" y="1279124"/>
            <a:ext cx="1308207" cy="328574"/>
            <a:chOff x="5363562" y="1640097"/>
            <a:chExt cx="1308207" cy="32857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87C9469-7F3A-4230-839C-741BD9E9C1F4}"/>
                </a:ext>
              </a:extLst>
            </p:cNvPr>
            <p:cNvSpPr/>
            <p:nvPr/>
          </p:nvSpPr>
          <p:spPr>
            <a:xfrm>
              <a:off x="5520231" y="1775991"/>
              <a:ext cx="1151538" cy="53504"/>
            </a:xfrm>
            <a:prstGeom prst="rect">
              <a:avLst/>
            </a:prstGeom>
            <a:gradFill>
              <a:gsLst>
                <a:gs pos="0">
                  <a:srgbClr val="FFA62E"/>
                </a:gs>
                <a:gs pos="52000">
                  <a:srgbClr val="FF8811"/>
                </a:gs>
                <a:gs pos="100000">
                  <a:srgbClr val="FE970D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B0D74C7-B3AA-4946-92F0-35516DD45718}"/>
                </a:ext>
              </a:extLst>
            </p:cNvPr>
            <p:cNvGrpSpPr/>
            <p:nvPr/>
          </p:nvGrpSpPr>
          <p:grpSpPr>
            <a:xfrm>
              <a:off x="5363562" y="1640097"/>
              <a:ext cx="328578" cy="328574"/>
              <a:chOff x="7719249" y="5265420"/>
              <a:chExt cx="499840" cy="499834"/>
            </a:xfrm>
          </p:grpSpPr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46D0B33D-0E81-4BB1-8956-567E9D95C31C}"/>
                  </a:ext>
                </a:extLst>
              </p:cNvPr>
              <p:cNvSpPr/>
              <p:nvPr/>
            </p:nvSpPr>
            <p:spPr>
              <a:xfrm>
                <a:off x="7719249" y="5265420"/>
                <a:ext cx="499840" cy="499834"/>
              </a:xfrm>
              <a:prstGeom prst="ellipse">
                <a:avLst/>
              </a:prstGeom>
              <a:gradFill>
                <a:gsLst>
                  <a:gs pos="0">
                    <a:srgbClr val="FFA62E">
                      <a:alpha val="20000"/>
                    </a:srgbClr>
                  </a:gs>
                  <a:gs pos="52000">
                    <a:srgbClr val="FF8811">
                      <a:alpha val="18000"/>
                    </a:srgbClr>
                  </a:gs>
                  <a:gs pos="100000">
                    <a:srgbClr val="FE970D">
                      <a:alpha val="20000"/>
                    </a:srgb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0464AB38-103E-4DF0-B5CB-1D5EE30D1A5B}"/>
                  </a:ext>
                </a:extLst>
              </p:cNvPr>
              <p:cNvSpPr/>
              <p:nvPr/>
            </p:nvSpPr>
            <p:spPr>
              <a:xfrm>
                <a:off x="7882359" y="5428527"/>
                <a:ext cx="173621" cy="173621"/>
              </a:xfrm>
              <a:prstGeom prst="ellipse">
                <a:avLst/>
              </a:prstGeom>
              <a:gradFill>
                <a:gsLst>
                  <a:gs pos="0">
                    <a:srgbClr val="FFA62E"/>
                  </a:gs>
                  <a:gs pos="52000">
                    <a:srgbClr val="FF8811"/>
                  </a:gs>
                  <a:gs pos="100000">
                    <a:srgbClr val="FE970D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CC75C9DC-0379-444D-A125-A5148CB3E859}"/>
              </a:ext>
            </a:extLst>
          </p:cNvPr>
          <p:cNvSpPr txBox="1"/>
          <p:nvPr/>
        </p:nvSpPr>
        <p:spPr>
          <a:xfrm>
            <a:off x="515938" y="1714919"/>
            <a:ext cx="11160126" cy="59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</a:rPr>
              <a:t>Comparison between Clusters: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64883D4-EFAD-401C-9CF8-44E8B8870F2F}"/>
              </a:ext>
            </a:extLst>
          </p:cNvPr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3" name="Content Placeholder 4" descr="A picture containing screenshot, diagram, plot, text&#10;&#10;Description automatically generated">
            <a:extLst>
              <a:ext uri="{FF2B5EF4-FFF2-40B4-BE49-F238E27FC236}">
                <a16:creationId xmlns:a16="http://schemas.microsoft.com/office/drawing/2014/main" id="{4E75B2E0-4076-1800-812C-68B33E7E2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461" y="2296510"/>
            <a:ext cx="10515600" cy="4204261"/>
          </a:xfrm>
          <a:prstGeom prst="rect">
            <a:avLst/>
          </a:prstGeom>
        </p:spPr>
      </p:pic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1CB53ED2-DF68-4B11-8E54-75DADC0A9C74}"/>
              </a:ext>
            </a:extLst>
          </p:cNvPr>
          <p:cNvSpPr/>
          <p:nvPr/>
        </p:nvSpPr>
        <p:spPr>
          <a:xfrm>
            <a:off x="0" y="6231022"/>
            <a:ext cx="12188394" cy="645962"/>
          </a:xfrm>
          <a:custGeom>
            <a:avLst/>
            <a:gdLst>
              <a:gd name="connsiteX0" fmla="*/ 2129740 w 12188394"/>
              <a:gd name="connsiteY0" fmla="*/ 87 h 645962"/>
              <a:gd name="connsiteX1" fmla="*/ 4733015 w 12188394"/>
              <a:gd name="connsiteY1" fmla="*/ 469509 h 645962"/>
              <a:gd name="connsiteX2" fmla="*/ 7723509 w 12188394"/>
              <a:gd name="connsiteY2" fmla="*/ 139904 h 645962"/>
              <a:gd name="connsiteX3" fmla="*/ 10671599 w 12188394"/>
              <a:gd name="connsiteY3" fmla="*/ 200290 h 645962"/>
              <a:gd name="connsiteX4" fmla="*/ 12169466 w 12188394"/>
              <a:gd name="connsiteY4" fmla="*/ 637613 h 645962"/>
              <a:gd name="connsiteX5" fmla="*/ 12188394 w 12188394"/>
              <a:gd name="connsiteY5" fmla="*/ 645962 h 645962"/>
              <a:gd name="connsiteX6" fmla="*/ 0 w 12188394"/>
              <a:gd name="connsiteY6" fmla="*/ 645962 h 645962"/>
              <a:gd name="connsiteX7" fmla="*/ 0 w 12188394"/>
              <a:gd name="connsiteY7" fmla="*/ 550134 h 645962"/>
              <a:gd name="connsiteX8" fmla="*/ 164640 w 12188394"/>
              <a:gd name="connsiteY8" fmla="*/ 460821 h 645962"/>
              <a:gd name="connsiteX9" fmla="*/ 1928289 w 12188394"/>
              <a:gd name="connsiteY9" fmla="*/ 4037 h 645962"/>
              <a:gd name="connsiteX10" fmla="*/ 2129740 w 12188394"/>
              <a:gd name="connsiteY10" fmla="*/ 87 h 64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8394" h="645962">
                <a:moveTo>
                  <a:pt x="2129740" y="87"/>
                </a:moveTo>
                <a:cubicBezTo>
                  <a:pt x="3093998" y="6739"/>
                  <a:pt x="3447641" y="394026"/>
                  <a:pt x="4733015" y="469509"/>
                </a:cubicBezTo>
                <a:cubicBezTo>
                  <a:pt x="5789077" y="532410"/>
                  <a:pt x="5734557" y="280804"/>
                  <a:pt x="7723509" y="139904"/>
                </a:cubicBezTo>
                <a:cubicBezTo>
                  <a:pt x="8793706" y="64422"/>
                  <a:pt x="9639768" y="9069"/>
                  <a:pt x="10671599" y="200290"/>
                </a:cubicBezTo>
                <a:cubicBezTo>
                  <a:pt x="11286459" y="313512"/>
                  <a:pt x="11790007" y="481932"/>
                  <a:pt x="12169466" y="637613"/>
                </a:cubicBezTo>
                <a:lnTo>
                  <a:pt x="12188394" y="645962"/>
                </a:lnTo>
                <a:lnTo>
                  <a:pt x="0" y="645962"/>
                </a:lnTo>
                <a:lnTo>
                  <a:pt x="0" y="550134"/>
                </a:lnTo>
                <a:lnTo>
                  <a:pt x="164640" y="460821"/>
                </a:lnTo>
                <a:cubicBezTo>
                  <a:pt x="615656" y="241333"/>
                  <a:pt x="1213478" y="34230"/>
                  <a:pt x="1928289" y="4037"/>
                </a:cubicBezTo>
                <a:cubicBezTo>
                  <a:pt x="1998458" y="892"/>
                  <a:pt x="2065456" y="-356"/>
                  <a:pt x="2129740" y="87"/>
                </a:cubicBezTo>
                <a:close/>
              </a:path>
            </a:pathLst>
          </a:custGeom>
          <a:gradFill>
            <a:gsLst>
              <a:gs pos="0">
                <a:srgbClr val="7AC0B5"/>
              </a:gs>
              <a:gs pos="100000">
                <a:srgbClr val="4AA89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943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42663113-ED93-437B-9F24-65E03A62D4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42987"/>
            <a:ext cx="12192000" cy="1433997"/>
          </a:xfrm>
          <a:prstGeom prst="rect">
            <a:avLst/>
          </a:prstGeom>
          <a:effectLst>
            <a:innerShdw>
              <a:schemeClr val="bg2">
                <a:lumMod val="90000"/>
              </a:schemeClr>
            </a:innerShdw>
          </a:effectLst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0D7AD124-4FFE-4969-8A1B-82E5A09FF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4121" y="485484"/>
            <a:ext cx="2831940" cy="52035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F501BFE-44B9-45AC-914F-F1A9F193FA6D}"/>
              </a:ext>
            </a:extLst>
          </p:cNvPr>
          <p:cNvSpPr txBox="1"/>
          <p:nvPr/>
        </p:nvSpPr>
        <p:spPr>
          <a:xfrm>
            <a:off x="412248" y="539282"/>
            <a:ext cx="8176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06383C"/>
                </a:solidFill>
                <a:latin typeface="Arial Black" panose="020B0A04020102020204" pitchFamily="34" charset="0"/>
              </a:rPr>
              <a:t>Customer Segmentation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406BCBD-6D59-4F8F-90C2-FF8F6EE4C202}"/>
              </a:ext>
            </a:extLst>
          </p:cNvPr>
          <p:cNvGrpSpPr/>
          <p:nvPr/>
        </p:nvGrpSpPr>
        <p:grpSpPr>
          <a:xfrm>
            <a:off x="515938" y="1279124"/>
            <a:ext cx="1308207" cy="328574"/>
            <a:chOff x="5363562" y="1640097"/>
            <a:chExt cx="1308207" cy="32857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87C9469-7F3A-4230-839C-741BD9E9C1F4}"/>
                </a:ext>
              </a:extLst>
            </p:cNvPr>
            <p:cNvSpPr/>
            <p:nvPr/>
          </p:nvSpPr>
          <p:spPr>
            <a:xfrm>
              <a:off x="5520231" y="1775991"/>
              <a:ext cx="1151538" cy="53504"/>
            </a:xfrm>
            <a:prstGeom prst="rect">
              <a:avLst/>
            </a:prstGeom>
            <a:gradFill>
              <a:gsLst>
                <a:gs pos="0">
                  <a:srgbClr val="FFA62E"/>
                </a:gs>
                <a:gs pos="52000">
                  <a:srgbClr val="FF8811"/>
                </a:gs>
                <a:gs pos="100000">
                  <a:srgbClr val="FE970D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B0D74C7-B3AA-4946-92F0-35516DD45718}"/>
                </a:ext>
              </a:extLst>
            </p:cNvPr>
            <p:cNvGrpSpPr/>
            <p:nvPr/>
          </p:nvGrpSpPr>
          <p:grpSpPr>
            <a:xfrm>
              <a:off x="5363562" y="1640097"/>
              <a:ext cx="328578" cy="328574"/>
              <a:chOff x="7719249" y="5265420"/>
              <a:chExt cx="499840" cy="499834"/>
            </a:xfrm>
          </p:grpSpPr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46D0B33D-0E81-4BB1-8956-567E9D95C31C}"/>
                  </a:ext>
                </a:extLst>
              </p:cNvPr>
              <p:cNvSpPr/>
              <p:nvPr/>
            </p:nvSpPr>
            <p:spPr>
              <a:xfrm>
                <a:off x="7719249" y="5265420"/>
                <a:ext cx="499840" cy="499834"/>
              </a:xfrm>
              <a:prstGeom prst="ellipse">
                <a:avLst/>
              </a:prstGeom>
              <a:gradFill>
                <a:gsLst>
                  <a:gs pos="0">
                    <a:srgbClr val="FFA62E">
                      <a:alpha val="20000"/>
                    </a:srgbClr>
                  </a:gs>
                  <a:gs pos="52000">
                    <a:srgbClr val="FF8811">
                      <a:alpha val="18000"/>
                    </a:srgbClr>
                  </a:gs>
                  <a:gs pos="100000">
                    <a:srgbClr val="FE970D">
                      <a:alpha val="20000"/>
                    </a:srgb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0464AB38-103E-4DF0-B5CB-1D5EE30D1A5B}"/>
                  </a:ext>
                </a:extLst>
              </p:cNvPr>
              <p:cNvSpPr/>
              <p:nvPr/>
            </p:nvSpPr>
            <p:spPr>
              <a:xfrm>
                <a:off x="7882359" y="5428527"/>
                <a:ext cx="173621" cy="173621"/>
              </a:xfrm>
              <a:prstGeom prst="ellipse">
                <a:avLst/>
              </a:prstGeom>
              <a:gradFill>
                <a:gsLst>
                  <a:gs pos="0">
                    <a:srgbClr val="FFA62E"/>
                  </a:gs>
                  <a:gs pos="52000">
                    <a:srgbClr val="FF8811"/>
                  </a:gs>
                  <a:gs pos="100000">
                    <a:srgbClr val="FE970D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CC75C9DC-0379-444D-A125-A5148CB3E859}"/>
              </a:ext>
            </a:extLst>
          </p:cNvPr>
          <p:cNvSpPr txBox="1"/>
          <p:nvPr/>
        </p:nvSpPr>
        <p:spPr>
          <a:xfrm>
            <a:off x="515938" y="1714919"/>
            <a:ext cx="11160126" cy="588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</a:rPr>
              <a:t>Principal Component Analysis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64883D4-EFAD-401C-9CF8-44E8B8870F2F}"/>
              </a:ext>
            </a:extLst>
          </p:cNvPr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1CB53ED2-DF68-4B11-8E54-75DADC0A9C74}"/>
              </a:ext>
            </a:extLst>
          </p:cNvPr>
          <p:cNvSpPr/>
          <p:nvPr/>
        </p:nvSpPr>
        <p:spPr>
          <a:xfrm>
            <a:off x="0" y="6231022"/>
            <a:ext cx="12188394" cy="645962"/>
          </a:xfrm>
          <a:custGeom>
            <a:avLst/>
            <a:gdLst>
              <a:gd name="connsiteX0" fmla="*/ 2129740 w 12188394"/>
              <a:gd name="connsiteY0" fmla="*/ 87 h 645962"/>
              <a:gd name="connsiteX1" fmla="*/ 4733015 w 12188394"/>
              <a:gd name="connsiteY1" fmla="*/ 469509 h 645962"/>
              <a:gd name="connsiteX2" fmla="*/ 7723509 w 12188394"/>
              <a:gd name="connsiteY2" fmla="*/ 139904 h 645962"/>
              <a:gd name="connsiteX3" fmla="*/ 10671599 w 12188394"/>
              <a:gd name="connsiteY3" fmla="*/ 200290 h 645962"/>
              <a:gd name="connsiteX4" fmla="*/ 12169466 w 12188394"/>
              <a:gd name="connsiteY4" fmla="*/ 637613 h 645962"/>
              <a:gd name="connsiteX5" fmla="*/ 12188394 w 12188394"/>
              <a:gd name="connsiteY5" fmla="*/ 645962 h 645962"/>
              <a:gd name="connsiteX6" fmla="*/ 0 w 12188394"/>
              <a:gd name="connsiteY6" fmla="*/ 645962 h 645962"/>
              <a:gd name="connsiteX7" fmla="*/ 0 w 12188394"/>
              <a:gd name="connsiteY7" fmla="*/ 550134 h 645962"/>
              <a:gd name="connsiteX8" fmla="*/ 164640 w 12188394"/>
              <a:gd name="connsiteY8" fmla="*/ 460821 h 645962"/>
              <a:gd name="connsiteX9" fmla="*/ 1928289 w 12188394"/>
              <a:gd name="connsiteY9" fmla="*/ 4037 h 645962"/>
              <a:gd name="connsiteX10" fmla="*/ 2129740 w 12188394"/>
              <a:gd name="connsiteY10" fmla="*/ 87 h 64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8394" h="645962">
                <a:moveTo>
                  <a:pt x="2129740" y="87"/>
                </a:moveTo>
                <a:cubicBezTo>
                  <a:pt x="3093998" y="6739"/>
                  <a:pt x="3447641" y="394026"/>
                  <a:pt x="4733015" y="469509"/>
                </a:cubicBezTo>
                <a:cubicBezTo>
                  <a:pt x="5789077" y="532410"/>
                  <a:pt x="5734557" y="280804"/>
                  <a:pt x="7723509" y="139904"/>
                </a:cubicBezTo>
                <a:cubicBezTo>
                  <a:pt x="8793706" y="64422"/>
                  <a:pt x="9639768" y="9069"/>
                  <a:pt x="10671599" y="200290"/>
                </a:cubicBezTo>
                <a:cubicBezTo>
                  <a:pt x="11286459" y="313512"/>
                  <a:pt x="11790007" y="481932"/>
                  <a:pt x="12169466" y="637613"/>
                </a:cubicBezTo>
                <a:lnTo>
                  <a:pt x="12188394" y="645962"/>
                </a:lnTo>
                <a:lnTo>
                  <a:pt x="0" y="645962"/>
                </a:lnTo>
                <a:lnTo>
                  <a:pt x="0" y="550134"/>
                </a:lnTo>
                <a:lnTo>
                  <a:pt x="164640" y="460821"/>
                </a:lnTo>
                <a:cubicBezTo>
                  <a:pt x="615656" y="241333"/>
                  <a:pt x="1213478" y="34230"/>
                  <a:pt x="1928289" y="4037"/>
                </a:cubicBezTo>
                <a:cubicBezTo>
                  <a:pt x="1998458" y="892"/>
                  <a:pt x="2065456" y="-356"/>
                  <a:pt x="2129740" y="87"/>
                </a:cubicBezTo>
                <a:close/>
              </a:path>
            </a:pathLst>
          </a:custGeom>
          <a:gradFill>
            <a:gsLst>
              <a:gs pos="0">
                <a:srgbClr val="7AC0B5"/>
              </a:gs>
              <a:gs pos="100000">
                <a:srgbClr val="4AA89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BB45C8A-B5DC-9B0B-B8B0-F969926338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936"/>
          <a:stretch/>
        </p:blipFill>
        <p:spPr>
          <a:xfrm>
            <a:off x="844516" y="3429000"/>
            <a:ext cx="4325165" cy="2042095"/>
          </a:xfrm>
          <a:prstGeom prst="rect">
            <a:avLst/>
          </a:prstGeom>
        </p:spPr>
      </p:pic>
      <p:pic>
        <p:nvPicPr>
          <p:cNvPr id="4" name="Picture 8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310A1F12-DA79-7BBA-CED2-34372FCF4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6634" y="1910134"/>
            <a:ext cx="4325165" cy="424985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FBA761E-4A16-083E-53DC-2AA08791D57B}"/>
              </a:ext>
            </a:extLst>
          </p:cNvPr>
          <p:cNvSpPr txBox="1"/>
          <p:nvPr/>
        </p:nvSpPr>
        <p:spPr>
          <a:xfrm>
            <a:off x="1248375" y="2569779"/>
            <a:ext cx="6413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6383C"/>
                </a:solidFill>
              </a:rPr>
              <a:t>Add Dummy Variables                                          Result-&gt; </a:t>
            </a:r>
            <a:endParaRPr lang="zh-CN" altLang="en-US" b="1" dirty="0">
              <a:solidFill>
                <a:srgbClr val="0638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6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42663113-ED93-437B-9F24-65E03A62D4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42987"/>
            <a:ext cx="12192000" cy="1433997"/>
          </a:xfrm>
          <a:prstGeom prst="rect">
            <a:avLst/>
          </a:prstGeom>
          <a:effectLst>
            <a:innerShdw>
              <a:schemeClr val="bg2">
                <a:lumMod val="90000"/>
              </a:schemeClr>
            </a:innerShdw>
          </a:effectLst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0D7AD124-4FFE-4969-8A1B-82E5A09FF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4121" y="485484"/>
            <a:ext cx="2831940" cy="52035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F501BFE-44B9-45AC-914F-F1A9F193FA6D}"/>
              </a:ext>
            </a:extLst>
          </p:cNvPr>
          <p:cNvSpPr txBox="1"/>
          <p:nvPr/>
        </p:nvSpPr>
        <p:spPr>
          <a:xfrm>
            <a:off x="412248" y="539282"/>
            <a:ext cx="8176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06383C"/>
                </a:solidFill>
                <a:latin typeface="Arial Black" panose="020B0A04020102020204" pitchFamily="34" charset="0"/>
              </a:rPr>
              <a:t>Customer Segmentation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406BCBD-6D59-4F8F-90C2-FF8F6EE4C202}"/>
              </a:ext>
            </a:extLst>
          </p:cNvPr>
          <p:cNvGrpSpPr/>
          <p:nvPr/>
        </p:nvGrpSpPr>
        <p:grpSpPr>
          <a:xfrm>
            <a:off x="515938" y="1279124"/>
            <a:ext cx="1308207" cy="328574"/>
            <a:chOff x="5363562" y="1640097"/>
            <a:chExt cx="1308207" cy="32857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87C9469-7F3A-4230-839C-741BD9E9C1F4}"/>
                </a:ext>
              </a:extLst>
            </p:cNvPr>
            <p:cNvSpPr/>
            <p:nvPr/>
          </p:nvSpPr>
          <p:spPr>
            <a:xfrm>
              <a:off x="5520231" y="1775991"/>
              <a:ext cx="1151538" cy="53504"/>
            </a:xfrm>
            <a:prstGeom prst="rect">
              <a:avLst/>
            </a:prstGeom>
            <a:gradFill>
              <a:gsLst>
                <a:gs pos="0">
                  <a:srgbClr val="FFA62E"/>
                </a:gs>
                <a:gs pos="52000">
                  <a:srgbClr val="FF8811"/>
                </a:gs>
                <a:gs pos="100000">
                  <a:srgbClr val="FE970D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B0D74C7-B3AA-4946-92F0-35516DD45718}"/>
                </a:ext>
              </a:extLst>
            </p:cNvPr>
            <p:cNvGrpSpPr/>
            <p:nvPr/>
          </p:nvGrpSpPr>
          <p:grpSpPr>
            <a:xfrm>
              <a:off x="5363562" y="1640097"/>
              <a:ext cx="328578" cy="328574"/>
              <a:chOff x="7719249" y="5265420"/>
              <a:chExt cx="499840" cy="499834"/>
            </a:xfrm>
          </p:grpSpPr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46D0B33D-0E81-4BB1-8956-567E9D95C31C}"/>
                  </a:ext>
                </a:extLst>
              </p:cNvPr>
              <p:cNvSpPr/>
              <p:nvPr/>
            </p:nvSpPr>
            <p:spPr>
              <a:xfrm>
                <a:off x="7719249" y="5265420"/>
                <a:ext cx="499840" cy="499834"/>
              </a:xfrm>
              <a:prstGeom prst="ellipse">
                <a:avLst/>
              </a:prstGeom>
              <a:gradFill>
                <a:gsLst>
                  <a:gs pos="0">
                    <a:srgbClr val="FFA62E">
                      <a:alpha val="20000"/>
                    </a:srgbClr>
                  </a:gs>
                  <a:gs pos="52000">
                    <a:srgbClr val="FF8811">
                      <a:alpha val="18000"/>
                    </a:srgbClr>
                  </a:gs>
                  <a:gs pos="100000">
                    <a:srgbClr val="FE970D">
                      <a:alpha val="20000"/>
                    </a:srgb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0464AB38-103E-4DF0-B5CB-1D5EE30D1A5B}"/>
                  </a:ext>
                </a:extLst>
              </p:cNvPr>
              <p:cNvSpPr/>
              <p:nvPr/>
            </p:nvSpPr>
            <p:spPr>
              <a:xfrm>
                <a:off x="7882359" y="5428527"/>
                <a:ext cx="173621" cy="173621"/>
              </a:xfrm>
              <a:prstGeom prst="ellipse">
                <a:avLst/>
              </a:prstGeom>
              <a:gradFill>
                <a:gsLst>
                  <a:gs pos="0">
                    <a:srgbClr val="FFA62E"/>
                  </a:gs>
                  <a:gs pos="52000">
                    <a:srgbClr val="FF8811"/>
                  </a:gs>
                  <a:gs pos="100000">
                    <a:srgbClr val="FE970D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E64883D4-EFAD-401C-9CF8-44E8B8870F2F}"/>
              </a:ext>
            </a:extLst>
          </p:cNvPr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3" name="Picture 4" descr="A picture containing line, plot, diagram, screenshot&#10;&#10;Description automatically generated">
            <a:extLst>
              <a:ext uri="{FF2B5EF4-FFF2-40B4-BE49-F238E27FC236}">
                <a16:creationId xmlns:a16="http://schemas.microsoft.com/office/drawing/2014/main" id="{3196B2DF-4A77-9CE7-85BA-A234468FB9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0324" y="1737527"/>
            <a:ext cx="7103947" cy="4816476"/>
          </a:xfrm>
          <a:prstGeom prst="rect">
            <a:avLst/>
          </a:prstGeom>
        </p:spPr>
      </p:pic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1CB53ED2-DF68-4B11-8E54-75DADC0A9C74}"/>
              </a:ext>
            </a:extLst>
          </p:cNvPr>
          <p:cNvSpPr/>
          <p:nvPr/>
        </p:nvSpPr>
        <p:spPr>
          <a:xfrm>
            <a:off x="0" y="6231022"/>
            <a:ext cx="12188394" cy="645962"/>
          </a:xfrm>
          <a:custGeom>
            <a:avLst/>
            <a:gdLst>
              <a:gd name="connsiteX0" fmla="*/ 2129740 w 12188394"/>
              <a:gd name="connsiteY0" fmla="*/ 87 h 645962"/>
              <a:gd name="connsiteX1" fmla="*/ 4733015 w 12188394"/>
              <a:gd name="connsiteY1" fmla="*/ 469509 h 645962"/>
              <a:gd name="connsiteX2" fmla="*/ 7723509 w 12188394"/>
              <a:gd name="connsiteY2" fmla="*/ 139904 h 645962"/>
              <a:gd name="connsiteX3" fmla="*/ 10671599 w 12188394"/>
              <a:gd name="connsiteY3" fmla="*/ 200290 h 645962"/>
              <a:gd name="connsiteX4" fmla="*/ 12169466 w 12188394"/>
              <a:gd name="connsiteY4" fmla="*/ 637613 h 645962"/>
              <a:gd name="connsiteX5" fmla="*/ 12188394 w 12188394"/>
              <a:gd name="connsiteY5" fmla="*/ 645962 h 645962"/>
              <a:gd name="connsiteX6" fmla="*/ 0 w 12188394"/>
              <a:gd name="connsiteY6" fmla="*/ 645962 h 645962"/>
              <a:gd name="connsiteX7" fmla="*/ 0 w 12188394"/>
              <a:gd name="connsiteY7" fmla="*/ 550134 h 645962"/>
              <a:gd name="connsiteX8" fmla="*/ 164640 w 12188394"/>
              <a:gd name="connsiteY8" fmla="*/ 460821 h 645962"/>
              <a:gd name="connsiteX9" fmla="*/ 1928289 w 12188394"/>
              <a:gd name="connsiteY9" fmla="*/ 4037 h 645962"/>
              <a:gd name="connsiteX10" fmla="*/ 2129740 w 12188394"/>
              <a:gd name="connsiteY10" fmla="*/ 87 h 64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8394" h="645962">
                <a:moveTo>
                  <a:pt x="2129740" y="87"/>
                </a:moveTo>
                <a:cubicBezTo>
                  <a:pt x="3093998" y="6739"/>
                  <a:pt x="3447641" y="394026"/>
                  <a:pt x="4733015" y="469509"/>
                </a:cubicBezTo>
                <a:cubicBezTo>
                  <a:pt x="5789077" y="532410"/>
                  <a:pt x="5734557" y="280804"/>
                  <a:pt x="7723509" y="139904"/>
                </a:cubicBezTo>
                <a:cubicBezTo>
                  <a:pt x="8793706" y="64422"/>
                  <a:pt x="9639768" y="9069"/>
                  <a:pt x="10671599" y="200290"/>
                </a:cubicBezTo>
                <a:cubicBezTo>
                  <a:pt x="11286459" y="313512"/>
                  <a:pt x="11790007" y="481932"/>
                  <a:pt x="12169466" y="637613"/>
                </a:cubicBezTo>
                <a:lnTo>
                  <a:pt x="12188394" y="645962"/>
                </a:lnTo>
                <a:lnTo>
                  <a:pt x="0" y="645962"/>
                </a:lnTo>
                <a:lnTo>
                  <a:pt x="0" y="550134"/>
                </a:lnTo>
                <a:lnTo>
                  <a:pt x="164640" y="460821"/>
                </a:lnTo>
                <a:cubicBezTo>
                  <a:pt x="615656" y="241333"/>
                  <a:pt x="1213478" y="34230"/>
                  <a:pt x="1928289" y="4037"/>
                </a:cubicBezTo>
                <a:cubicBezTo>
                  <a:pt x="1998458" y="892"/>
                  <a:pt x="2065456" y="-356"/>
                  <a:pt x="2129740" y="87"/>
                </a:cubicBezTo>
                <a:close/>
              </a:path>
            </a:pathLst>
          </a:custGeom>
          <a:gradFill>
            <a:gsLst>
              <a:gs pos="0">
                <a:srgbClr val="7AC0B5"/>
              </a:gs>
              <a:gs pos="100000">
                <a:srgbClr val="4AA89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475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42663113-ED93-437B-9F24-65E03A62D4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42987"/>
            <a:ext cx="12192000" cy="1433997"/>
          </a:xfrm>
          <a:prstGeom prst="rect">
            <a:avLst/>
          </a:prstGeom>
          <a:effectLst>
            <a:innerShdw>
              <a:schemeClr val="bg2">
                <a:lumMod val="90000"/>
              </a:schemeClr>
            </a:innerShdw>
          </a:effectLst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0D7AD124-4FFE-4969-8A1B-82E5A09FF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4121" y="485484"/>
            <a:ext cx="2831940" cy="52035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F501BFE-44B9-45AC-914F-F1A9F193FA6D}"/>
              </a:ext>
            </a:extLst>
          </p:cNvPr>
          <p:cNvSpPr txBox="1"/>
          <p:nvPr/>
        </p:nvSpPr>
        <p:spPr>
          <a:xfrm>
            <a:off x="412248" y="539282"/>
            <a:ext cx="8176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06383C"/>
                </a:solidFill>
                <a:latin typeface="Arial Black" panose="020B0A04020102020204" pitchFamily="34" charset="0"/>
              </a:rPr>
              <a:t>Customer Segmentation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406BCBD-6D59-4F8F-90C2-FF8F6EE4C202}"/>
              </a:ext>
            </a:extLst>
          </p:cNvPr>
          <p:cNvGrpSpPr/>
          <p:nvPr/>
        </p:nvGrpSpPr>
        <p:grpSpPr>
          <a:xfrm>
            <a:off x="515938" y="1279124"/>
            <a:ext cx="1308207" cy="328574"/>
            <a:chOff x="5363562" y="1640097"/>
            <a:chExt cx="1308207" cy="32857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87C9469-7F3A-4230-839C-741BD9E9C1F4}"/>
                </a:ext>
              </a:extLst>
            </p:cNvPr>
            <p:cNvSpPr/>
            <p:nvPr/>
          </p:nvSpPr>
          <p:spPr>
            <a:xfrm>
              <a:off x="5520231" y="1775991"/>
              <a:ext cx="1151538" cy="53504"/>
            </a:xfrm>
            <a:prstGeom prst="rect">
              <a:avLst/>
            </a:prstGeom>
            <a:gradFill>
              <a:gsLst>
                <a:gs pos="0">
                  <a:srgbClr val="FFA62E"/>
                </a:gs>
                <a:gs pos="52000">
                  <a:srgbClr val="FF8811"/>
                </a:gs>
                <a:gs pos="100000">
                  <a:srgbClr val="FE970D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B0D74C7-B3AA-4946-92F0-35516DD45718}"/>
                </a:ext>
              </a:extLst>
            </p:cNvPr>
            <p:cNvGrpSpPr/>
            <p:nvPr/>
          </p:nvGrpSpPr>
          <p:grpSpPr>
            <a:xfrm>
              <a:off x="5363562" y="1640097"/>
              <a:ext cx="328578" cy="328574"/>
              <a:chOff x="7719249" y="5265420"/>
              <a:chExt cx="499840" cy="499834"/>
            </a:xfrm>
          </p:grpSpPr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46D0B33D-0E81-4BB1-8956-567E9D95C31C}"/>
                  </a:ext>
                </a:extLst>
              </p:cNvPr>
              <p:cNvSpPr/>
              <p:nvPr/>
            </p:nvSpPr>
            <p:spPr>
              <a:xfrm>
                <a:off x="7719249" y="5265420"/>
                <a:ext cx="499840" cy="499834"/>
              </a:xfrm>
              <a:prstGeom prst="ellipse">
                <a:avLst/>
              </a:prstGeom>
              <a:gradFill>
                <a:gsLst>
                  <a:gs pos="0">
                    <a:srgbClr val="FFA62E">
                      <a:alpha val="20000"/>
                    </a:srgbClr>
                  </a:gs>
                  <a:gs pos="52000">
                    <a:srgbClr val="FF8811">
                      <a:alpha val="18000"/>
                    </a:srgbClr>
                  </a:gs>
                  <a:gs pos="100000">
                    <a:srgbClr val="FE970D">
                      <a:alpha val="20000"/>
                    </a:srgb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0464AB38-103E-4DF0-B5CB-1D5EE30D1A5B}"/>
                  </a:ext>
                </a:extLst>
              </p:cNvPr>
              <p:cNvSpPr/>
              <p:nvPr/>
            </p:nvSpPr>
            <p:spPr>
              <a:xfrm>
                <a:off x="7882359" y="5428527"/>
                <a:ext cx="173621" cy="173621"/>
              </a:xfrm>
              <a:prstGeom prst="ellipse">
                <a:avLst/>
              </a:prstGeom>
              <a:gradFill>
                <a:gsLst>
                  <a:gs pos="0">
                    <a:srgbClr val="FFA62E"/>
                  </a:gs>
                  <a:gs pos="52000">
                    <a:srgbClr val="FF8811"/>
                  </a:gs>
                  <a:gs pos="100000">
                    <a:srgbClr val="FE970D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CC75C9DC-0379-444D-A125-A5148CB3E859}"/>
              </a:ext>
            </a:extLst>
          </p:cNvPr>
          <p:cNvSpPr txBox="1"/>
          <p:nvPr/>
        </p:nvSpPr>
        <p:spPr>
          <a:xfrm>
            <a:off x="515938" y="1714919"/>
            <a:ext cx="11160126" cy="588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</a:rPr>
              <a:t>Adjusted Clustering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64883D4-EFAD-401C-9CF8-44E8B8870F2F}"/>
              </a:ext>
            </a:extLst>
          </p:cNvPr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2" name="Picture 7" descr="A picture containing plot, diagram, line, screenshot&#10;&#10;Description automatically generated">
            <a:extLst>
              <a:ext uri="{FF2B5EF4-FFF2-40B4-BE49-F238E27FC236}">
                <a16:creationId xmlns:a16="http://schemas.microsoft.com/office/drawing/2014/main" id="{1DF197D9-2E73-C7B8-CFE6-AA93B3373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376" y="2303798"/>
            <a:ext cx="9709103" cy="4699383"/>
          </a:xfrm>
          <a:prstGeom prst="rect">
            <a:avLst/>
          </a:prstGeom>
        </p:spPr>
      </p:pic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1CB53ED2-DF68-4B11-8E54-75DADC0A9C74}"/>
              </a:ext>
            </a:extLst>
          </p:cNvPr>
          <p:cNvSpPr/>
          <p:nvPr/>
        </p:nvSpPr>
        <p:spPr>
          <a:xfrm>
            <a:off x="0" y="6231022"/>
            <a:ext cx="12188394" cy="645962"/>
          </a:xfrm>
          <a:custGeom>
            <a:avLst/>
            <a:gdLst>
              <a:gd name="connsiteX0" fmla="*/ 2129740 w 12188394"/>
              <a:gd name="connsiteY0" fmla="*/ 87 h 645962"/>
              <a:gd name="connsiteX1" fmla="*/ 4733015 w 12188394"/>
              <a:gd name="connsiteY1" fmla="*/ 469509 h 645962"/>
              <a:gd name="connsiteX2" fmla="*/ 7723509 w 12188394"/>
              <a:gd name="connsiteY2" fmla="*/ 139904 h 645962"/>
              <a:gd name="connsiteX3" fmla="*/ 10671599 w 12188394"/>
              <a:gd name="connsiteY3" fmla="*/ 200290 h 645962"/>
              <a:gd name="connsiteX4" fmla="*/ 12169466 w 12188394"/>
              <a:gd name="connsiteY4" fmla="*/ 637613 h 645962"/>
              <a:gd name="connsiteX5" fmla="*/ 12188394 w 12188394"/>
              <a:gd name="connsiteY5" fmla="*/ 645962 h 645962"/>
              <a:gd name="connsiteX6" fmla="*/ 0 w 12188394"/>
              <a:gd name="connsiteY6" fmla="*/ 645962 h 645962"/>
              <a:gd name="connsiteX7" fmla="*/ 0 w 12188394"/>
              <a:gd name="connsiteY7" fmla="*/ 550134 h 645962"/>
              <a:gd name="connsiteX8" fmla="*/ 164640 w 12188394"/>
              <a:gd name="connsiteY8" fmla="*/ 460821 h 645962"/>
              <a:gd name="connsiteX9" fmla="*/ 1928289 w 12188394"/>
              <a:gd name="connsiteY9" fmla="*/ 4037 h 645962"/>
              <a:gd name="connsiteX10" fmla="*/ 2129740 w 12188394"/>
              <a:gd name="connsiteY10" fmla="*/ 87 h 64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8394" h="645962">
                <a:moveTo>
                  <a:pt x="2129740" y="87"/>
                </a:moveTo>
                <a:cubicBezTo>
                  <a:pt x="3093998" y="6739"/>
                  <a:pt x="3447641" y="394026"/>
                  <a:pt x="4733015" y="469509"/>
                </a:cubicBezTo>
                <a:cubicBezTo>
                  <a:pt x="5789077" y="532410"/>
                  <a:pt x="5734557" y="280804"/>
                  <a:pt x="7723509" y="139904"/>
                </a:cubicBezTo>
                <a:cubicBezTo>
                  <a:pt x="8793706" y="64422"/>
                  <a:pt x="9639768" y="9069"/>
                  <a:pt x="10671599" y="200290"/>
                </a:cubicBezTo>
                <a:cubicBezTo>
                  <a:pt x="11286459" y="313512"/>
                  <a:pt x="11790007" y="481932"/>
                  <a:pt x="12169466" y="637613"/>
                </a:cubicBezTo>
                <a:lnTo>
                  <a:pt x="12188394" y="645962"/>
                </a:lnTo>
                <a:lnTo>
                  <a:pt x="0" y="645962"/>
                </a:lnTo>
                <a:lnTo>
                  <a:pt x="0" y="550134"/>
                </a:lnTo>
                <a:lnTo>
                  <a:pt x="164640" y="460821"/>
                </a:lnTo>
                <a:cubicBezTo>
                  <a:pt x="615656" y="241333"/>
                  <a:pt x="1213478" y="34230"/>
                  <a:pt x="1928289" y="4037"/>
                </a:cubicBezTo>
                <a:cubicBezTo>
                  <a:pt x="1998458" y="892"/>
                  <a:pt x="2065456" y="-356"/>
                  <a:pt x="2129740" y="87"/>
                </a:cubicBezTo>
                <a:close/>
              </a:path>
            </a:pathLst>
          </a:custGeom>
          <a:gradFill>
            <a:gsLst>
              <a:gs pos="0">
                <a:srgbClr val="7AC0B5"/>
              </a:gs>
              <a:gs pos="100000">
                <a:srgbClr val="4AA89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500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42663113-ED93-437B-9F24-65E03A62D4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42987"/>
            <a:ext cx="12192000" cy="1433997"/>
          </a:xfrm>
          <a:prstGeom prst="rect">
            <a:avLst/>
          </a:prstGeom>
          <a:effectLst>
            <a:innerShdw>
              <a:schemeClr val="bg2">
                <a:lumMod val="90000"/>
              </a:schemeClr>
            </a:innerShdw>
          </a:effectLst>
        </p:spPr>
      </p:pic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1CB53ED2-DF68-4B11-8E54-75DADC0A9C74}"/>
              </a:ext>
            </a:extLst>
          </p:cNvPr>
          <p:cNvSpPr/>
          <p:nvPr/>
        </p:nvSpPr>
        <p:spPr>
          <a:xfrm>
            <a:off x="0" y="6231022"/>
            <a:ext cx="12188394" cy="645962"/>
          </a:xfrm>
          <a:custGeom>
            <a:avLst/>
            <a:gdLst>
              <a:gd name="connsiteX0" fmla="*/ 2129740 w 12188394"/>
              <a:gd name="connsiteY0" fmla="*/ 87 h 645962"/>
              <a:gd name="connsiteX1" fmla="*/ 4733015 w 12188394"/>
              <a:gd name="connsiteY1" fmla="*/ 469509 h 645962"/>
              <a:gd name="connsiteX2" fmla="*/ 7723509 w 12188394"/>
              <a:gd name="connsiteY2" fmla="*/ 139904 h 645962"/>
              <a:gd name="connsiteX3" fmla="*/ 10671599 w 12188394"/>
              <a:gd name="connsiteY3" fmla="*/ 200290 h 645962"/>
              <a:gd name="connsiteX4" fmla="*/ 12169466 w 12188394"/>
              <a:gd name="connsiteY4" fmla="*/ 637613 h 645962"/>
              <a:gd name="connsiteX5" fmla="*/ 12188394 w 12188394"/>
              <a:gd name="connsiteY5" fmla="*/ 645962 h 645962"/>
              <a:gd name="connsiteX6" fmla="*/ 0 w 12188394"/>
              <a:gd name="connsiteY6" fmla="*/ 645962 h 645962"/>
              <a:gd name="connsiteX7" fmla="*/ 0 w 12188394"/>
              <a:gd name="connsiteY7" fmla="*/ 550134 h 645962"/>
              <a:gd name="connsiteX8" fmla="*/ 164640 w 12188394"/>
              <a:gd name="connsiteY8" fmla="*/ 460821 h 645962"/>
              <a:gd name="connsiteX9" fmla="*/ 1928289 w 12188394"/>
              <a:gd name="connsiteY9" fmla="*/ 4037 h 645962"/>
              <a:gd name="connsiteX10" fmla="*/ 2129740 w 12188394"/>
              <a:gd name="connsiteY10" fmla="*/ 87 h 64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8394" h="645962">
                <a:moveTo>
                  <a:pt x="2129740" y="87"/>
                </a:moveTo>
                <a:cubicBezTo>
                  <a:pt x="3093998" y="6739"/>
                  <a:pt x="3447641" y="394026"/>
                  <a:pt x="4733015" y="469509"/>
                </a:cubicBezTo>
                <a:cubicBezTo>
                  <a:pt x="5789077" y="532410"/>
                  <a:pt x="5734557" y="280804"/>
                  <a:pt x="7723509" y="139904"/>
                </a:cubicBezTo>
                <a:cubicBezTo>
                  <a:pt x="8793706" y="64422"/>
                  <a:pt x="9639768" y="9069"/>
                  <a:pt x="10671599" y="200290"/>
                </a:cubicBezTo>
                <a:cubicBezTo>
                  <a:pt x="11286459" y="313512"/>
                  <a:pt x="11790007" y="481932"/>
                  <a:pt x="12169466" y="637613"/>
                </a:cubicBezTo>
                <a:lnTo>
                  <a:pt x="12188394" y="645962"/>
                </a:lnTo>
                <a:lnTo>
                  <a:pt x="0" y="645962"/>
                </a:lnTo>
                <a:lnTo>
                  <a:pt x="0" y="550134"/>
                </a:lnTo>
                <a:lnTo>
                  <a:pt x="164640" y="460821"/>
                </a:lnTo>
                <a:cubicBezTo>
                  <a:pt x="615656" y="241333"/>
                  <a:pt x="1213478" y="34230"/>
                  <a:pt x="1928289" y="4037"/>
                </a:cubicBezTo>
                <a:cubicBezTo>
                  <a:pt x="1998458" y="892"/>
                  <a:pt x="2065456" y="-356"/>
                  <a:pt x="2129740" y="87"/>
                </a:cubicBezTo>
                <a:close/>
              </a:path>
            </a:pathLst>
          </a:custGeom>
          <a:gradFill>
            <a:gsLst>
              <a:gs pos="0">
                <a:srgbClr val="7AC0B5"/>
              </a:gs>
              <a:gs pos="100000">
                <a:srgbClr val="4AA89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" name="Picture 3" descr="A picture containing screenshot, map&#10;&#10;Description automatically generated">
            <a:extLst>
              <a:ext uri="{FF2B5EF4-FFF2-40B4-BE49-F238E27FC236}">
                <a16:creationId xmlns:a16="http://schemas.microsoft.com/office/drawing/2014/main" id="{E8D88055-2956-C370-9794-273D34996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770" y="1440554"/>
            <a:ext cx="7113394" cy="5417446"/>
          </a:xfrm>
          <a:prstGeom prst="rect">
            <a:avLst/>
          </a:prstGeom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0D7AD124-4FFE-4969-8A1B-82E5A09FF6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44121" y="485484"/>
            <a:ext cx="2831940" cy="52035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F501BFE-44B9-45AC-914F-F1A9F193FA6D}"/>
              </a:ext>
            </a:extLst>
          </p:cNvPr>
          <p:cNvSpPr txBox="1"/>
          <p:nvPr/>
        </p:nvSpPr>
        <p:spPr>
          <a:xfrm>
            <a:off x="412248" y="539282"/>
            <a:ext cx="8176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06383C"/>
                </a:solidFill>
                <a:latin typeface="Arial Black" panose="020B0A04020102020204" pitchFamily="34" charset="0"/>
              </a:rPr>
              <a:t>Customer Segmentation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406BCBD-6D59-4F8F-90C2-FF8F6EE4C202}"/>
              </a:ext>
            </a:extLst>
          </p:cNvPr>
          <p:cNvGrpSpPr/>
          <p:nvPr/>
        </p:nvGrpSpPr>
        <p:grpSpPr>
          <a:xfrm>
            <a:off x="515938" y="1279124"/>
            <a:ext cx="1308207" cy="328574"/>
            <a:chOff x="5363562" y="1640097"/>
            <a:chExt cx="1308207" cy="32857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87C9469-7F3A-4230-839C-741BD9E9C1F4}"/>
                </a:ext>
              </a:extLst>
            </p:cNvPr>
            <p:cNvSpPr/>
            <p:nvPr/>
          </p:nvSpPr>
          <p:spPr>
            <a:xfrm>
              <a:off x="5520231" y="1775991"/>
              <a:ext cx="1151538" cy="53504"/>
            </a:xfrm>
            <a:prstGeom prst="rect">
              <a:avLst/>
            </a:prstGeom>
            <a:gradFill>
              <a:gsLst>
                <a:gs pos="0">
                  <a:srgbClr val="FFA62E"/>
                </a:gs>
                <a:gs pos="52000">
                  <a:srgbClr val="FF8811"/>
                </a:gs>
                <a:gs pos="100000">
                  <a:srgbClr val="FE970D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B0D74C7-B3AA-4946-92F0-35516DD45718}"/>
                </a:ext>
              </a:extLst>
            </p:cNvPr>
            <p:cNvGrpSpPr/>
            <p:nvPr/>
          </p:nvGrpSpPr>
          <p:grpSpPr>
            <a:xfrm>
              <a:off x="5363562" y="1640097"/>
              <a:ext cx="328578" cy="328574"/>
              <a:chOff x="7719249" y="5265420"/>
              <a:chExt cx="499840" cy="499834"/>
            </a:xfrm>
          </p:grpSpPr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46D0B33D-0E81-4BB1-8956-567E9D95C31C}"/>
                  </a:ext>
                </a:extLst>
              </p:cNvPr>
              <p:cNvSpPr/>
              <p:nvPr/>
            </p:nvSpPr>
            <p:spPr>
              <a:xfrm>
                <a:off x="7719249" y="5265420"/>
                <a:ext cx="499840" cy="499834"/>
              </a:xfrm>
              <a:prstGeom prst="ellipse">
                <a:avLst/>
              </a:prstGeom>
              <a:gradFill>
                <a:gsLst>
                  <a:gs pos="0">
                    <a:srgbClr val="FFA62E">
                      <a:alpha val="20000"/>
                    </a:srgbClr>
                  </a:gs>
                  <a:gs pos="52000">
                    <a:srgbClr val="FF8811">
                      <a:alpha val="18000"/>
                    </a:srgbClr>
                  </a:gs>
                  <a:gs pos="100000">
                    <a:srgbClr val="FE970D">
                      <a:alpha val="20000"/>
                    </a:srgb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0464AB38-103E-4DF0-B5CB-1D5EE30D1A5B}"/>
                  </a:ext>
                </a:extLst>
              </p:cNvPr>
              <p:cNvSpPr/>
              <p:nvPr/>
            </p:nvSpPr>
            <p:spPr>
              <a:xfrm>
                <a:off x="7882359" y="5428527"/>
                <a:ext cx="173621" cy="173621"/>
              </a:xfrm>
              <a:prstGeom prst="ellipse">
                <a:avLst/>
              </a:prstGeom>
              <a:gradFill>
                <a:gsLst>
                  <a:gs pos="0">
                    <a:srgbClr val="FFA62E"/>
                  </a:gs>
                  <a:gs pos="52000">
                    <a:srgbClr val="FF8811"/>
                  </a:gs>
                  <a:gs pos="100000">
                    <a:srgbClr val="FE970D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CC75C9DC-0379-444D-A125-A5148CB3E859}"/>
              </a:ext>
            </a:extLst>
          </p:cNvPr>
          <p:cNvSpPr txBox="1"/>
          <p:nvPr/>
        </p:nvSpPr>
        <p:spPr>
          <a:xfrm>
            <a:off x="515938" y="1714919"/>
            <a:ext cx="11160126" cy="588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</a:rPr>
              <a:t>Adjusted Clustering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64883D4-EFAD-401C-9CF8-44E8B8870F2F}"/>
              </a:ext>
            </a:extLst>
          </p:cNvPr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</p:spTree>
    <p:extLst>
      <p:ext uri="{BB962C8B-B14F-4D97-AF65-F5344CB8AC3E}">
        <p14:creationId xmlns:p14="http://schemas.microsoft.com/office/powerpoint/2010/main" val="2557292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42663113-ED93-437B-9F24-65E03A62D4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42987"/>
            <a:ext cx="12192000" cy="1433997"/>
          </a:xfrm>
          <a:prstGeom prst="rect">
            <a:avLst/>
          </a:prstGeom>
          <a:effectLst>
            <a:innerShdw>
              <a:schemeClr val="bg2">
                <a:lumMod val="90000"/>
              </a:schemeClr>
            </a:innerShdw>
          </a:effectLst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0D7AD124-4FFE-4969-8A1B-82E5A09FF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4121" y="485484"/>
            <a:ext cx="2831940" cy="52035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F501BFE-44B9-45AC-914F-F1A9F193FA6D}"/>
              </a:ext>
            </a:extLst>
          </p:cNvPr>
          <p:cNvSpPr txBox="1"/>
          <p:nvPr/>
        </p:nvSpPr>
        <p:spPr>
          <a:xfrm>
            <a:off x="412248" y="539282"/>
            <a:ext cx="8176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06383C"/>
                </a:solidFill>
                <a:latin typeface="Arial Black" panose="020B0A04020102020204" pitchFamily="34" charset="0"/>
              </a:rPr>
              <a:t>Customer Segmentation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406BCBD-6D59-4F8F-90C2-FF8F6EE4C202}"/>
              </a:ext>
            </a:extLst>
          </p:cNvPr>
          <p:cNvGrpSpPr/>
          <p:nvPr/>
        </p:nvGrpSpPr>
        <p:grpSpPr>
          <a:xfrm>
            <a:off x="515938" y="1279124"/>
            <a:ext cx="1308207" cy="328574"/>
            <a:chOff x="5363562" y="1640097"/>
            <a:chExt cx="1308207" cy="32857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87C9469-7F3A-4230-839C-741BD9E9C1F4}"/>
                </a:ext>
              </a:extLst>
            </p:cNvPr>
            <p:cNvSpPr/>
            <p:nvPr/>
          </p:nvSpPr>
          <p:spPr>
            <a:xfrm>
              <a:off x="5520231" y="1775991"/>
              <a:ext cx="1151538" cy="53504"/>
            </a:xfrm>
            <a:prstGeom prst="rect">
              <a:avLst/>
            </a:prstGeom>
            <a:gradFill>
              <a:gsLst>
                <a:gs pos="0">
                  <a:srgbClr val="FFA62E"/>
                </a:gs>
                <a:gs pos="52000">
                  <a:srgbClr val="FF8811"/>
                </a:gs>
                <a:gs pos="100000">
                  <a:srgbClr val="FE970D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B0D74C7-B3AA-4946-92F0-35516DD45718}"/>
                </a:ext>
              </a:extLst>
            </p:cNvPr>
            <p:cNvGrpSpPr/>
            <p:nvPr/>
          </p:nvGrpSpPr>
          <p:grpSpPr>
            <a:xfrm>
              <a:off x="5363562" y="1640097"/>
              <a:ext cx="328578" cy="328574"/>
              <a:chOff x="7719249" y="5265420"/>
              <a:chExt cx="499840" cy="499834"/>
            </a:xfrm>
          </p:grpSpPr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46D0B33D-0E81-4BB1-8956-567E9D95C31C}"/>
                  </a:ext>
                </a:extLst>
              </p:cNvPr>
              <p:cNvSpPr/>
              <p:nvPr/>
            </p:nvSpPr>
            <p:spPr>
              <a:xfrm>
                <a:off x="7719249" y="5265420"/>
                <a:ext cx="499840" cy="499834"/>
              </a:xfrm>
              <a:prstGeom prst="ellipse">
                <a:avLst/>
              </a:prstGeom>
              <a:gradFill>
                <a:gsLst>
                  <a:gs pos="0">
                    <a:srgbClr val="FFA62E">
                      <a:alpha val="20000"/>
                    </a:srgbClr>
                  </a:gs>
                  <a:gs pos="52000">
                    <a:srgbClr val="FF8811">
                      <a:alpha val="18000"/>
                    </a:srgbClr>
                  </a:gs>
                  <a:gs pos="100000">
                    <a:srgbClr val="FE970D">
                      <a:alpha val="20000"/>
                    </a:srgb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0464AB38-103E-4DF0-B5CB-1D5EE30D1A5B}"/>
                  </a:ext>
                </a:extLst>
              </p:cNvPr>
              <p:cNvSpPr/>
              <p:nvPr/>
            </p:nvSpPr>
            <p:spPr>
              <a:xfrm>
                <a:off x="7882359" y="5428527"/>
                <a:ext cx="173621" cy="173621"/>
              </a:xfrm>
              <a:prstGeom prst="ellipse">
                <a:avLst/>
              </a:prstGeom>
              <a:gradFill>
                <a:gsLst>
                  <a:gs pos="0">
                    <a:srgbClr val="FFA62E"/>
                  </a:gs>
                  <a:gs pos="52000">
                    <a:srgbClr val="FF8811"/>
                  </a:gs>
                  <a:gs pos="100000">
                    <a:srgbClr val="FE970D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CC75C9DC-0379-444D-A125-A5148CB3E859}"/>
              </a:ext>
            </a:extLst>
          </p:cNvPr>
          <p:cNvSpPr txBox="1"/>
          <p:nvPr/>
        </p:nvSpPr>
        <p:spPr>
          <a:xfrm>
            <a:off x="515938" y="1714919"/>
            <a:ext cx="11160126" cy="588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</a:rPr>
              <a:t>Results Interpretation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64883D4-EFAD-401C-9CF8-44E8B8870F2F}"/>
              </a:ext>
            </a:extLst>
          </p:cNvPr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1CB53ED2-DF68-4B11-8E54-75DADC0A9C74}"/>
              </a:ext>
            </a:extLst>
          </p:cNvPr>
          <p:cNvSpPr/>
          <p:nvPr/>
        </p:nvSpPr>
        <p:spPr>
          <a:xfrm>
            <a:off x="0" y="6231022"/>
            <a:ext cx="12188394" cy="645962"/>
          </a:xfrm>
          <a:custGeom>
            <a:avLst/>
            <a:gdLst>
              <a:gd name="connsiteX0" fmla="*/ 2129740 w 12188394"/>
              <a:gd name="connsiteY0" fmla="*/ 87 h 645962"/>
              <a:gd name="connsiteX1" fmla="*/ 4733015 w 12188394"/>
              <a:gd name="connsiteY1" fmla="*/ 469509 h 645962"/>
              <a:gd name="connsiteX2" fmla="*/ 7723509 w 12188394"/>
              <a:gd name="connsiteY2" fmla="*/ 139904 h 645962"/>
              <a:gd name="connsiteX3" fmla="*/ 10671599 w 12188394"/>
              <a:gd name="connsiteY3" fmla="*/ 200290 h 645962"/>
              <a:gd name="connsiteX4" fmla="*/ 12169466 w 12188394"/>
              <a:gd name="connsiteY4" fmla="*/ 637613 h 645962"/>
              <a:gd name="connsiteX5" fmla="*/ 12188394 w 12188394"/>
              <a:gd name="connsiteY5" fmla="*/ 645962 h 645962"/>
              <a:gd name="connsiteX6" fmla="*/ 0 w 12188394"/>
              <a:gd name="connsiteY6" fmla="*/ 645962 h 645962"/>
              <a:gd name="connsiteX7" fmla="*/ 0 w 12188394"/>
              <a:gd name="connsiteY7" fmla="*/ 550134 h 645962"/>
              <a:gd name="connsiteX8" fmla="*/ 164640 w 12188394"/>
              <a:gd name="connsiteY8" fmla="*/ 460821 h 645962"/>
              <a:gd name="connsiteX9" fmla="*/ 1928289 w 12188394"/>
              <a:gd name="connsiteY9" fmla="*/ 4037 h 645962"/>
              <a:gd name="connsiteX10" fmla="*/ 2129740 w 12188394"/>
              <a:gd name="connsiteY10" fmla="*/ 87 h 64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8394" h="645962">
                <a:moveTo>
                  <a:pt x="2129740" y="87"/>
                </a:moveTo>
                <a:cubicBezTo>
                  <a:pt x="3093998" y="6739"/>
                  <a:pt x="3447641" y="394026"/>
                  <a:pt x="4733015" y="469509"/>
                </a:cubicBezTo>
                <a:cubicBezTo>
                  <a:pt x="5789077" y="532410"/>
                  <a:pt x="5734557" y="280804"/>
                  <a:pt x="7723509" y="139904"/>
                </a:cubicBezTo>
                <a:cubicBezTo>
                  <a:pt x="8793706" y="64422"/>
                  <a:pt x="9639768" y="9069"/>
                  <a:pt x="10671599" y="200290"/>
                </a:cubicBezTo>
                <a:cubicBezTo>
                  <a:pt x="11286459" y="313512"/>
                  <a:pt x="11790007" y="481932"/>
                  <a:pt x="12169466" y="637613"/>
                </a:cubicBezTo>
                <a:lnTo>
                  <a:pt x="12188394" y="645962"/>
                </a:lnTo>
                <a:lnTo>
                  <a:pt x="0" y="645962"/>
                </a:lnTo>
                <a:lnTo>
                  <a:pt x="0" y="550134"/>
                </a:lnTo>
                <a:lnTo>
                  <a:pt x="164640" y="460821"/>
                </a:lnTo>
                <a:cubicBezTo>
                  <a:pt x="615656" y="241333"/>
                  <a:pt x="1213478" y="34230"/>
                  <a:pt x="1928289" y="4037"/>
                </a:cubicBezTo>
                <a:cubicBezTo>
                  <a:pt x="1998458" y="892"/>
                  <a:pt x="2065456" y="-356"/>
                  <a:pt x="2129740" y="87"/>
                </a:cubicBezTo>
                <a:close/>
              </a:path>
            </a:pathLst>
          </a:custGeom>
          <a:gradFill>
            <a:gsLst>
              <a:gs pos="0">
                <a:srgbClr val="7AC0B5"/>
              </a:gs>
              <a:gs pos="100000">
                <a:srgbClr val="4AA89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035FC03C-43BC-09B3-2275-7DA597056D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11019"/>
            <a:ext cx="11968161" cy="1152121"/>
          </a:xfrm>
          <a:prstGeom prst="rect">
            <a:avLst/>
          </a:prstGeom>
        </p:spPr>
      </p:pic>
      <p:pic>
        <p:nvPicPr>
          <p:cNvPr id="4" name="Picture 9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292D520F-D186-4850-AC1E-9C3A2C0417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4325" y="3772813"/>
            <a:ext cx="6184900" cy="1460500"/>
          </a:xfrm>
          <a:prstGeom prst="rect">
            <a:avLst/>
          </a:prstGeom>
        </p:spPr>
      </p:pic>
      <p:sp>
        <p:nvSpPr>
          <p:cNvPr id="5" name="Rectangle 10">
            <a:extLst>
              <a:ext uri="{FF2B5EF4-FFF2-40B4-BE49-F238E27FC236}">
                <a16:creationId xmlns:a16="http://schemas.microsoft.com/office/drawing/2014/main" id="{7258F9F4-CCE1-FAD6-6F59-E590AB46E46E}"/>
              </a:ext>
            </a:extLst>
          </p:cNvPr>
          <p:cNvSpPr/>
          <p:nvPr/>
        </p:nvSpPr>
        <p:spPr>
          <a:xfrm>
            <a:off x="2404325" y="3256914"/>
            <a:ext cx="5010614" cy="2219093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284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游戏机, 男人&#10;&#10;描述已自动生成">
            <a:extLst>
              <a:ext uri="{FF2B5EF4-FFF2-40B4-BE49-F238E27FC236}">
                <a16:creationId xmlns:a16="http://schemas.microsoft.com/office/drawing/2014/main" id="{44E680B6-9328-4313-BBB3-B1E4D2E5B8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3E34A7C7-812B-44CA-AC12-1BE9C21C9C69}"/>
              </a:ext>
            </a:extLst>
          </p:cNvPr>
          <p:cNvSpPr/>
          <p:nvPr/>
        </p:nvSpPr>
        <p:spPr>
          <a:xfrm>
            <a:off x="1780787" y="3636995"/>
            <a:ext cx="10536809" cy="3259862"/>
          </a:xfrm>
          <a:custGeom>
            <a:avLst/>
            <a:gdLst>
              <a:gd name="connsiteX0" fmla="*/ 10388345 w 10411212"/>
              <a:gd name="connsiteY0" fmla="*/ 123 h 3221005"/>
              <a:gd name="connsiteX1" fmla="*/ 10411212 w 10411212"/>
              <a:gd name="connsiteY1" fmla="*/ 1106 h 3221005"/>
              <a:gd name="connsiteX2" fmla="*/ 10411212 w 10411212"/>
              <a:gd name="connsiteY2" fmla="*/ 3221005 h 3221005"/>
              <a:gd name="connsiteX3" fmla="*/ 0 w 10411212"/>
              <a:gd name="connsiteY3" fmla="*/ 3221005 h 3221005"/>
              <a:gd name="connsiteX4" fmla="*/ 10644 w 10411212"/>
              <a:gd name="connsiteY4" fmla="*/ 3216837 h 3221005"/>
              <a:gd name="connsiteX5" fmla="*/ 1976672 w 10411212"/>
              <a:gd name="connsiteY5" fmla="*/ 2598543 h 3221005"/>
              <a:gd name="connsiteX6" fmla="*/ 4075250 w 10411212"/>
              <a:gd name="connsiteY6" fmla="*/ 2857623 h 3221005"/>
              <a:gd name="connsiteX7" fmla="*/ 5957799 w 10411212"/>
              <a:gd name="connsiteY7" fmla="*/ 1912743 h 3221005"/>
              <a:gd name="connsiteX8" fmla="*/ 8195254 w 10411212"/>
              <a:gd name="connsiteY8" fmla="*/ 1943223 h 3221005"/>
              <a:gd name="connsiteX9" fmla="*/ 9522296 w 10411212"/>
              <a:gd name="connsiteY9" fmla="*/ 221103 h 3221005"/>
              <a:gd name="connsiteX10" fmla="*/ 10388345 w 10411212"/>
              <a:gd name="connsiteY10" fmla="*/ 123 h 3221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411212" h="3221005">
                <a:moveTo>
                  <a:pt x="10388345" y="123"/>
                </a:moveTo>
                <a:lnTo>
                  <a:pt x="10411212" y="1106"/>
                </a:lnTo>
                <a:lnTo>
                  <a:pt x="10411212" y="3221005"/>
                </a:lnTo>
                <a:lnTo>
                  <a:pt x="0" y="3221005"/>
                </a:lnTo>
                <a:lnTo>
                  <a:pt x="10644" y="3216837"/>
                </a:lnTo>
                <a:cubicBezTo>
                  <a:pt x="749055" y="2940669"/>
                  <a:pt x="1624497" y="2695222"/>
                  <a:pt x="1976672" y="2598543"/>
                </a:cubicBezTo>
                <a:cubicBezTo>
                  <a:pt x="2781641" y="2377563"/>
                  <a:pt x="3411729" y="2971923"/>
                  <a:pt x="4075250" y="2857623"/>
                </a:cubicBezTo>
                <a:cubicBezTo>
                  <a:pt x="4738771" y="2743323"/>
                  <a:pt x="5271131" y="2065143"/>
                  <a:pt x="5957799" y="1912743"/>
                </a:cubicBezTo>
                <a:cubicBezTo>
                  <a:pt x="6644466" y="1760343"/>
                  <a:pt x="7397999" y="2273423"/>
                  <a:pt x="8195254" y="1943223"/>
                </a:cubicBezTo>
                <a:cubicBezTo>
                  <a:pt x="8992508" y="1613023"/>
                  <a:pt x="8771334" y="597023"/>
                  <a:pt x="9522296" y="221103"/>
                </a:cubicBezTo>
                <a:cubicBezTo>
                  <a:pt x="9897777" y="33143"/>
                  <a:pt x="10157527" y="-2417"/>
                  <a:pt x="10388345" y="123"/>
                </a:cubicBezTo>
                <a:close/>
              </a:path>
            </a:pathLst>
          </a:custGeom>
          <a:gradFill>
            <a:gsLst>
              <a:gs pos="43000">
                <a:srgbClr val="4AA898">
                  <a:alpha val="20000"/>
                </a:srgbClr>
              </a:gs>
              <a:gs pos="0">
                <a:srgbClr val="66BAAB">
                  <a:alpha val="5000"/>
                </a:srgbClr>
              </a:gs>
              <a:gs pos="85000">
                <a:srgbClr val="7AC0B5">
                  <a:alpha val="0"/>
                </a:srgbClr>
              </a:gs>
            </a:gsLst>
            <a:lin ang="5400000" scaled="0"/>
          </a:gradFill>
          <a:ln w="19050">
            <a:gradFill>
              <a:gsLst>
                <a:gs pos="0">
                  <a:srgbClr val="7AC0B5"/>
                </a:gs>
                <a:gs pos="100000">
                  <a:srgbClr val="4AA89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5BD2AA48-2DD1-4BAF-A52B-1CBF4BB081F7}"/>
              </a:ext>
            </a:extLst>
          </p:cNvPr>
          <p:cNvSpPr/>
          <p:nvPr/>
        </p:nvSpPr>
        <p:spPr>
          <a:xfrm>
            <a:off x="0" y="4844810"/>
            <a:ext cx="4498630" cy="2013190"/>
          </a:xfrm>
          <a:custGeom>
            <a:avLst/>
            <a:gdLst>
              <a:gd name="connsiteX0" fmla="*/ 0 w 4498630"/>
              <a:gd name="connsiteY0" fmla="*/ 0 h 2013190"/>
              <a:gd name="connsiteX1" fmla="*/ 87743 w 4498630"/>
              <a:gd name="connsiteY1" fmla="*/ 10481 h 2013190"/>
              <a:gd name="connsiteX2" fmla="*/ 519052 w 4498630"/>
              <a:gd name="connsiteY2" fmla="*/ 116561 h 2013190"/>
              <a:gd name="connsiteX3" fmla="*/ 1025393 w 4498630"/>
              <a:gd name="connsiteY3" fmla="*/ 1001976 h 2013190"/>
              <a:gd name="connsiteX4" fmla="*/ 2398059 w 4498630"/>
              <a:gd name="connsiteY4" fmla="*/ 1169712 h 2013190"/>
              <a:gd name="connsiteX5" fmla="*/ 4010714 w 4498630"/>
              <a:gd name="connsiteY5" fmla="*/ 1904036 h 2013190"/>
              <a:gd name="connsiteX6" fmla="*/ 4386708 w 4498630"/>
              <a:gd name="connsiteY6" fmla="*/ 1984193 h 2013190"/>
              <a:gd name="connsiteX7" fmla="*/ 4498630 w 4498630"/>
              <a:gd name="connsiteY7" fmla="*/ 2013190 h 2013190"/>
              <a:gd name="connsiteX8" fmla="*/ 0 w 4498630"/>
              <a:gd name="connsiteY8" fmla="*/ 2013190 h 2013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98630" h="2013190">
                <a:moveTo>
                  <a:pt x="0" y="0"/>
                </a:moveTo>
                <a:lnTo>
                  <a:pt x="87743" y="10481"/>
                </a:lnTo>
                <a:cubicBezTo>
                  <a:pt x="264186" y="36501"/>
                  <a:pt x="416784" y="70679"/>
                  <a:pt x="519052" y="116561"/>
                </a:cubicBezTo>
                <a:cubicBezTo>
                  <a:pt x="928124" y="300089"/>
                  <a:pt x="712225" y="826450"/>
                  <a:pt x="1025393" y="1001976"/>
                </a:cubicBezTo>
                <a:cubicBezTo>
                  <a:pt x="1338561" y="1177501"/>
                  <a:pt x="1900505" y="1019368"/>
                  <a:pt x="2398059" y="1169712"/>
                </a:cubicBezTo>
                <a:cubicBezTo>
                  <a:pt x="2895612" y="1320055"/>
                  <a:pt x="2812889" y="1673986"/>
                  <a:pt x="4010714" y="1904036"/>
                </a:cubicBezTo>
                <a:cubicBezTo>
                  <a:pt x="4160442" y="1932793"/>
                  <a:pt x="4283950" y="1959338"/>
                  <a:pt x="4386708" y="1984193"/>
                </a:cubicBezTo>
                <a:lnTo>
                  <a:pt x="4498630" y="2013190"/>
                </a:lnTo>
                <a:lnTo>
                  <a:pt x="0" y="2013190"/>
                </a:lnTo>
                <a:close/>
              </a:path>
            </a:pathLst>
          </a:custGeom>
          <a:gradFill>
            <a:gsLst>
              <a:gs pos="0">
                <a:srgbClr val="7AC0B5"/>
              </a:gs>
              <a:gs pos="100000">
                <a:srgbClr val="4AA89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7" name="图形 16">
            <a:extLst>
              <a:ext uri="{FF2B5EF4-FFF2-40B4-BE49-F238E27FC236}">
                <a16:creationId xmlns:a16="http://schemas.microsoft.com/office/drawing/2014/main" id="{0D7AD124-4FFE-4969-8A1B-82E5A09FF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9611" y="485484"/>
            <a:ext cx="2831940" cy="520356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ECA6161B-0D53-4434-9C73-725F9E8A24AF}"/>
              </a:ext>
            </a:extLst>
          </p:cNvPr>
          <p:cNvGrpSpPr/>
          <p:nvPr/>
        </p:nvGrpSpPr>
        <p:grpSpPr>
          <a:xfrm>
            <a:off x="519611" y="1336492"/>
            <a:ext cx="9211021" cy="2843952"/>
            <a:chOff x="441826" y="2319455"/>
            <a:chExt cx="5478460" cy="284395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078D55D-47F0-42F8-8E6E-F203522ABA96}"/>
                </a:ext>
              </a:extLst>
            </p:cNvPr>
            <p:cNvSpPr txBox="1"/>
            <p:nvPr/>
          </p:nvSpPr>
          <p:spPr>
            <a:xfrm>
              <a:off x="441826" y="2319455"/>
              <a:ext cx="51816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rgbClr val="06383C"/>
                  </a:solidFill>
                  <a:latin typeface="Arial Black" panose="020B0A04020102020204" pitchFamily="34" charset="0"/>
                </a:rPr>
                <a:t>Analysis of credit card user </a:t>
              </a:r>
            </a:p>
            <a:p>
              <a:endParaRPr lang="en-US" altLang="zh-CN" sz="3600" dirty="0">
                <a:solidFill>
                  <a:srgbClr val="06383C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C74D010-DBBD-4316-9F1F-D80B8654C8B7}"/>
                </a:ext>
              </a:extLst>
            </p:cNvPr>
            <p:cNvSpPr/>
            <p:nvPr/>
          </p:nvSpPr>
          <p:spPr>
            <a:xfrm>
              <a:off x="610148" y="3161404"/>
              <a:ext cx="1151538" cy="53504"/>
            </a:xfrm>
            <a:prstGeom prst="rect">
              <a:avLst/>
            </a:prstGeom>
            <a:gradFill>
              <a:gsLst>
                <a:gs pos="0">
                  <a:srgbClr val="FFA62E"/>
                </a:gs>
                <a:gs pos="52000">
                  <a:srgbClr val="FF8811"/>
                </a:gs>
                <a:gs pos="100000">
                  <a:srgbClr val="FE970D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55EE138-884D-44C2-94A7-BAC7DF3693EA}"/>
                </a:ext>
              </a:extLst>
            </p:cNvPr>
            <p:cNvSpPr txBox="1"/>
            <p:nvPr/>
          </p:nvSpPr>
          <p:spPr>
            <a:xfrm>
              <a:off x="519611" y="3418762"/>
              <a:ext cx="5400675" cy="1744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6383C"/>
                  </a:solidFill>
                  <a:effectLst/>
                  <a:uLnTx/>
                  <a:uFillTx/>
                  <a:latin typeface="Lato" panose="020F0502020204030203" pitchFamily="34" charset="0"/>
                  <a:ea typeface="思源黑体 CN Light" panose="020B0300000000000000" pitchFamily="34" charset="-122"/>
                  <a:cs typeface="Open Sans" panose="020B0606030504020204" pitchFamily="34" charset="0"/>
                </a:rPr>
                <a:t>Data </a:t>
              </a:r>
              <a:r>
                <a:rPr kumimoji="0" lang="en-US" altLang="zh-CN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6383C"/>
                  </a:solidFill>
                  <a:effectLst/>
                  <a:uLnTx/>
                  <a:uFillTx/>
                  <a:latin typeface="Lato" panose="020F0502020204030203" pitchFamily="34" charset="0"/>
                  <a:ea typeface="思源黑体 CN Light" panose="020B0300000000000000" pitchFamily="34" charset="-122"/>
                  <a:cs typeface="Open Sans" panose="020B0606030504020204" pitchFamily="34" charset="0"/>
                </a:rPr>
                <a:t>preproc</a:t>
              </a:r>
              <a:r>
                <a:rPr lang="en-US" altLang="zh-CN" sz="2800" dirty="0" err="1">
                  <a:solidFill>
                    <a:srgbClr val="06383C"/>
                  </a:solidFill>
                  <a:latin typeface="Lato" panose="020F0502020204030203" pitchFamily="34" charset="0"/>
                  <a:ea typeface="思源黑体 CN Light" panose="020B0300000000000000" pitchFamily="34" charset="-122"/>
                  <a:cs typeface="Open Sans" panose="020B0606030504020204" pitchFamily="34" charset="0"/>
                </a:rPr>
                <a:t>essing</a:t>
              </a:r>
              <a:endParaRPr lang="en-US" altLang="zh-CN" sz="2800" dirty="0">
                <a:solidFill>
                  <a:srgbClr val="06383C"/>
                </a:solidFill>
                <a:latin typeface="Lato" panose="020F0502020204030203" pitchFamily="34" charset="0"/>
                <a:ea typeface="思源黑体 CN Light" panose="020B0300000000000000" pitchFamily="34" charset="-122"/>
                <a:cs typeface="Open Sans" panose="020B0606030504020204" pitchFamily="34" charset="0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6383C"/>
                  </a:solidFill>
                  <a:effectLst/>
                  <a:uLnTx/>
                  <a:uFillTx/>
                  <a:latin typeface="Lato" panose="020F0502020204030203" pitchFamily="34" charset="0"/>
                  <a:ea typeface="思源黑体 CN Light" panose="020B0300000000000000" pitchFamily="34" charset="-122"/>
                  <a:cs typeface="Open Sans" panose="020B0606030504020204" pitchFamily="34" charset="0"/>
                </a:rPr>
                <a:t>Customer Segmentation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6383C"/>
                  </a:solidFill>
                  <a:effectLst/>
                  <a:uLnTx/>
                  <a:uFillTx/>
                  <a:latin typeface="Lato" panose="020F0502020204030203" pitchFamily="34" charset="0"/>
                  <a:ea typeface="思源黑体 CN Light" panose="020B0300000000000000" pitchFamily="34" charset="-122"/>
                  <a:cs typeface="Open Sans" panose="020B0606030504020204" pitchFamily="34" charset="0"/>
                </a:rPr>
                <a:t>Credit Limit Analysis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E2C25CA-DD87-454B-95E3-0738AC78C751}"/>
              </a:ext>
            </a:extLst>
          </p:cNvPr>
          <p:cNvGrpSpPr/>
          <p:nvPr/>
        </p:nvGrpSpPr>
        <p:grpSpPr>
          <a:xfrm>
            <a:off x="7443452" y="5351571"/>
            <a:ext cx="499840" cy="499834"/>
            <a:chOff x="7719249" y="5265420"/>
            <a:chExt cx="499840" cy="499834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CABA6C45-FD1B-446E-AB71-9C7372D19C59}"/>
                </a:ext>
              </a:extLst>
            </p:cNvPr>
            <p:cNvSpPr/>
            <p:nvPr/>
          </p:nvSpPr>
          <p:spPr>
            <a:xfrm>
              <a:off x="7719249" y="5265420"/>
              <a:ext cx="499840" cy="499834"/>
            </a:xfrm>
            <a:prstGeom prst="ellipse">
              <a:avLst/>
            </a:prstGeom>
            <a:solidFill>
              <a:srgbClr val="7AC0B5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641B78D5-F7AB-43EA-8A23-8C711341A5F1}"/>
                </a:ext>
              </a:extLst>
            </p:cNvPr>
            <p:cNvSpPr/>
            <p:nvPr/>
          </p:nvSpPr>
          <p:spPr>
            <a:xfrm>
              <a:off x="7882359" y="5428527"/>
              <a:ext cx="173621" cy="173621"/>
            </a:xfrm>
            <a:prstGeom prst="ellipse">
              <a:avLst/>
            </a:prstGeom>
            <a:gradFill>
              <a:gsLst>
                <a:gs pos="0">
                  <a:srgbClr val="7AC0B5"/>
                </a:gs>
                <a:gs pos="100000">
                  <a:srgbClr val="4AA898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2043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CB0229E-CAAC-4A10-AC8B-9346CE7B3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7AC0B5"/>
              </a:gs>
              <a:gs pos="100000">
                <a:srgbClr val="4AA898"/>
              </a:gs>
            </a:gsLst>
            <a:lin ang="2700000" scaled="0"/>
          </a:gradFill>
          <a:ln>
            <a:noFill/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F6D13B0-7666-4792-BA9F-2F94E2854A6B}"/>
              </a:ext>
            </a:extLst>
          </p:cNvPr>
          <p:cNvSpPr txBox="1"/>
          <p:nvPr/>
        </p:nvSpPr>
        <p:spPr>
          <a:xfrm>
            <a:off x="515937" y="2022066"/>
            <a:ext cx="721032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gradFill>
                  <a:gsLst>
                    <a:gs pos="0">
                      <a:srgbClr val="7AC0B5"/>
                    </a:gs>
                    <a:gs pos="100000">
                      <a:srgbClr val="4AA898"/>
                    </a:gs>
                  </a:gsLst>
                  <a:lin ang="2700000" scaled="0"/>
                </a:gradFill>
                <a:latin typeface="Akrobat Black" panose="00000A00000000000000" pitchFamily="50" charset="0"/>
              </a:rPr>
              <a:t>03</a:t>
            </a:r>
          </a:p>
          <a:p>
            <a:r>
              <a:rPr lang="en-US" altLang="zh-CN" sz="4000" dirty="0">
                <a:solidFill>
                  <a:srgbClr val="06383C"/>
                </a:solidFill>
                <a:latin typeface="Arial Black" panose="020B0A04020102020204" pitchFamily="34" charset="0"/>
              </a:rPr>
              <a:t>Credit Limit Analysis</a:t>
            </a: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452C2DB4-8CB0-44E5-9F02-F95C44E88CF3}"/>
              </a:ext>
            </a:extLst>
          </p:cNvPr>
          <p:cNvSpPr/>
          <p:nvPr/>
        </p:nvSpPr>
        <p:spPr>
          <a:xfrm>
            <a:off x="0" y="5725116"/>
            <a:ext cx="12192000" cy="1132885"/>
          </a:xfrm>
          <a:custGeom>
            <a:avLst/>
            <a:gdLst>
              <a:gd name="connsiteX0" fmla="*/ 9685027 w 12192000"/>
              <a:gd name="connsiteY0" fmla="*/ 99 h 1132885"/>
              <a:gd name="connsiteX1" fmla="*/ 11617411 w 12192000"/>
              <a:gd name="connsiteY1" fmla="*/ 569004 h 1132885"/>
              <a:gd name="connsiteX2" fmla="*/ 12125125 w 12192000"/>
              <a:gd name="connsiteY2" fmla="*/ 556893 h 1132885"/>
              <a:gd name="connsiteX3" fmla="*/ 12192000 w 12192000"/>
              <a:gd name="connsiteY3" fmla="*/ 548451 h 1132885"/>
              <a:gd name="connsiteX4" fmla="*/ 12192000 w 12192000"/>
              <a:gd name="connsiteY4" fmla="*/ 1132885 h 1132885"/>
              <a:gd name="connsiteX5" fmla="*/ 0 w 12192000"/>
              <a:gd name="connsiteY5" fmla="*/ 1132885 h 1132885"/>
              <a:gd name="connsiteX6" fmla="*/ 0 w 12192000"/>
              <a:gd name="connsiteY6" fmla="*/ 655684 h 1132885"/>
              <a:gd name="connsiteX7" fmla="*/ 185744 w 12192000"/>
              <a:gd name="connsiteY7" fmla="*/ 612581 h 1132885"/>
              <a:gd name="connsiteX8" fmla="*/ 1818091 w 12192000"/>
              <a:gd name="connsiteY8" fmla="*/ 386124 h 1132885"/>
              <a:gd name="connsiteX9" fmla="*/ 4088851 w 12192000"/>
              <a:gd name="connsiteY9" fmla="*/ 828084 h 1132885"/>
              <a:gd name="connsiteX10" fmla="*/ 5704291 w 12192000"/>
              <a:gd name="connsiteY10" fmla="*/ 294684 h 1132885"/>
              <a:gd name="connsiteX11" fmla="*/ 7578811 w 12192000"/>
              <a:gd name="connsiteY11" fmla="*/ 767124 h 1132885"/>
              <a:gd name="connsiteX12" fmla="*/ 9499051 w 12192000"/>
              <a:gd name="connsiteY12" fmla="*/ 5124 h 1132885"/>
              <a:gd name="connsiteX13" fmla="*/ 9685027 w 12192000"/>
              <a:gd name="connsiteY13" fmla="*/ 99 h 113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1132885">
                <a:moveTo>
                  <a:pt x="9685027" y="99"/>
                </a:moveTo>
                <a:cubicBezTo>
                  <a:pt x="10572489" y="8071"/>
                  <a:pt x="10848267" y="492804"/>
                  <a:pt x="11617411" y="569004"/>
                </a:cubicBezTo>
                <a:cubicBezTo>
                  <a:pt x="11771240" y="584244"/>
                  <a:pt x="11943106" y="576624"/>
                  <a:pt x="12125125" y="556893"/>
                </a:cubicBezTo>
                <a:lnTo>
                  <a:pt x="12192000" y="548451"/>
                </a:lnTo>
                <a:lnTo>
                  <a:pt x="12192000" y="1132885"/>
                </a:lnTo>
                <a:lnTo>
                  <a:pt x="0" y="1132885"/>
                </a:lnTo>
                <a:lnTo>
                  <a:pt x="0" y="655684"/>
                </a:lnTo>
                <a:lnTo>
                  <a:pt x="185744" y="612581"/>
                </a:lnTo>
                <a:cubicBezTo>
                  <a:pt x="655565" y="504234"/>
                  <a:pt x="1278976" y="370884"/>
                  <a:pt x="1818091" y="386124"/>
                </a:cubicBezTo>
                <a:cubicBezTo>
                  <a:pt x="2536911" y="406444"/>
                  <a:pt x="3441151" y="843324"/>
                  <a:pt x="4088851" y="828084"/>
                </a:cubicBezTo>
                <a:cubicBezTo>
                  <a:pt x="4736552" y="812844"/>
                  <a:pt x="5122631" y="304844"/>
                  <a:pt x="5704291" y="294684"/>
                </a:cubicBezTo>
                <a:cubicBezTo>
                  <a:pt x="6285952" y="284524"/>
                  <a:pt x="6946351" y="815384"/>
                  <a:pt x="7578811" y="767124"/>
                </a:cubicBezTo>
                <a:cubicBezTo>
                  <a:pt x="8211271" y="718864"/>
                  <a:pt x="8460191" y="68624"/>
                  <a:pt x="9499051" y="5124"/>
                </a:cubicBezTo>
                <a:cubicBezTo>
                  <a:pt x="9563980" y="1155"/>
                  <a:pt x="9625863" y="-433"/>
                  <a:pt x="9685027" y="99"/>
                </a:cubicBezTo>
                <a:close/>
              </a:path>
            </a:pathLst>
          </a:custGeom>
          <a:gradFill>
            <a:gsLst>
              <a:gs pos="0">
                <a:srgbClr val="7AC0B5"/>
              </a:gs>
              <a:gs pos="100000">
                <a:srgbClr val="4AA89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DAC9BE93-5DBB-436E-8F3C-B7D90A37E572}"/>
              </a:ext>
            </a:extLst>
          </p:cNvPr>
          <p:cNvSpPr/>
          <p:nvPr/>
        </p:nvSpPr>
        <p:spPr>
          <a:xfrm>
            <a:off x="6210088" y="1531551"/>
            <a:ext cx="6552294" cy="4336522"/>
          </a:xfrm>
          <a:custGeom>
            <a:avLst/>
            <a:gdLst>
              <a:gd name="connsiteX0" fmla="*/ 1089872 w 6552294"/>
              <a:gd name="connsiteY0" fmla="*/ 373449 h 4336522"/>
              <a:gd name="connsiteX1" fmla="*/ 84032 w 6552294"/>
              <a:gd name="connsiteY1" fmla="*/ 175329 h 4336522"/>
              <a:gd name="connsiteX2" fmla="*/ 3025352 w 6552294"/>
              <a:gd name="connsiteY2" fmla="*/ 2583249 h 4336522"/>
              <a:gd name="connsiteX3" fmla="*/ 6317192 w 6552294"/>
              <a:gd name="connsiteY3" fmla="*/ 4305369 h 4336522"/>
              <a:gd name="connsiteX4" fmla="*/ 6027632 w 6552294"/>
              <a:gd name="connsiteY4" fmla="*/ 3528129 h 4336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2294" h="4336522">
                <a:moveTo>
                  <a:pt x="1089872" y="373449"/>
                </a:moveTo>
                <a:cubicBezTo>
                  <a:pt x="425662" y="90239"/>
                  <a:pt x="-238548" y="-192971"/>
                  <a:pt x="84032" y="175329"/>
                </a:cubicBezTo>
                <a:cubicBezTo>
                  <a:pt x="406612" y="543629"/>
                  <a:pt x="1986492" y="1894909"/>
                  <a:pt x="3025352" y="2583249"/>
                </a:cubicBezTo>
                <a:cubicBezTo>
                  <a:pt x="4064212" y="3271589"/>
                  <a:pt x="5816812" y="4147889"/>
                  <a:pt x="6317192" y="4305369"/>
                </a:cubicBezTo>
                <a:cubicBezTo>
                  <a:pt x="6817572" y="4462849"/>
                  <a:pt x="6422602" y="3995489"/>
                  <a:pt x="6027632" y="3528129"/>
                </a:cubicBezTo>
              </a:path>
            </a:pathLst>
          </a:custGeom>
          <a:noFill/>
          <a:ln w="19050">
            <a:gradFill>
              <a:gsLst>
                <a:gs pos="53000">
                  <a:srgbClr val="4AA898"/>
                </a:gs>
                <a:gs pos="0">
                  <a:srgbClr val="7AC0B5"/>
                </a:gs>
                <a:gs pos="100000">
                  <a:srgbClr val="66BAAB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0EBF4AF5-FC39-497B-B287-35858130E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9611" y="485484"/>
            <a:ext cx="2831940" cy="520356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8CCF66B6-D5EF-447C-8A5F-0DE324699398}"/>
              </a:ext>
            </a:extLst>
          </p:cNvPr>
          <p:cNvSpPr/>
          <p:nvPr/>
        </p:nvSpPr>
        <p:spPr>
          <a:xfrm>
            <a:off x="672607" y="4184786"/>
            <a:ext cx="1151538" cy="53504"/>
          </a:xfrm>
          <a:prstGeom prst="rect">
            <a:avLst/>
          </a:prstGeom>
          <a:gradFill>
            <a:gsLst>
              <a:gs pos="0">
                <a:srgbClr val="FFA62E"/>
              </a:gs>
              <a:gs pos="52000">
                <a:srgbClr val="FF8811"/>
              </a:gs>
              <a:gs pos="100000">
                <a:srgbClr val="FE970D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1749FEC-3B26-4608-B0A9-C4284D1272CE}"/>
              </a:ext>
            </a:extLst>
          </p:cNvPr>
          <p:cNvGrpSpPr/>
          <p:nvPr/>
        </p:nvGrpSpPr>
        <p:grpSpPr>
          <a:xfrm>
            <a:off x="6379571" y="1772149"/>
            <a:ext cx="499840" cy="499834"/>
            <a:chOff x="7719249" y="5265420"/>
            <a:chExt cx="499840" cy="499834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823AF7D9-16F3-4582-849A-3C25ABF17B26}"/>
                </a:ext>
              </a:extLst>
            </p:cNvPr>
            <p:cNvSpPr/>
            <p:nvPr/>
          </p:nvSpPr>
          <p:spPr>
            <a:xfrm>
              <a:off x="7719249" y="5265420"/>
              <a:ext cx="499840" cy="499834"/>
            </a:xfrm>
            <a:prstGeom prst="ellipse">
              <a:avLst/>
            </a:prstGeom>
            <a:solidFill>
              <a:srgbClr val="7AC0B5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55E46488-5232-4715-A600-E3DE3095406A}"/>
                </a:ext>
              </a:extLst>
            </p:cNvPr>
            <p:cNvSpPr/>
            <p:nvPr/>
          </p:nvSpPr>
          <p:spPr>
            <a:xfrm>
              <a:off x="7882359" y="5428527"/>
              <a:ext cx="173621" cy="173621"/>
            </a:xfrm>
            <a:prstGeom prst="ellipse">
              <a:avLst/>
            </a:prstGeom>
            <a:gradFill>
              <a:gsLst>
                <a:gs pos="0">
                  <a:srgbClr val="7AC0B5"/>
                </a:gs>
                <a:gs pos="100000">
                  <a:srgbClr val="4AA898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8900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42663113-ED93-437B-9F24-65E03A62D4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42987"/>
            <a:ext cx="12192000" cy="1433997"/>
          </a:xfrm>
          <a:prstGeom prst="rect">
            <a:avLst/>
          </a:prstGeom>
          <a:effectLst>
            <a:innerShdw>
              <a:schemeClr val="bg2">
                <a:lumMod val="90000"/>
              </a:schemeClr>
            </a:innerShdw>
          </a:effectLst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0D7AD124-4FFE-4969-8A1B-82E5A09FF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4121" y="485484"/>
            <a:ext cx="2831940" cy="52035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F501BFE-44B9-45AC-914F-F1A9F193FA6D}"/>
              </a:ext>
            </a:extLst>
          </p:cNvPr>
          <p:cNvSpPr txBox="1"/>
          <p:nvPr/>
        </p:nvSpPr>
        <p:spPr>
          <a:xfrm>
            <a:off x="412248" y="539282"/>
            <a:ext cx="8176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06383C"/>
                </a:solidFill>
                <a:latin typeface="Arial Black" panose="020B0A04020102020204" pitchFamily="34" charset="0"/>
              </a:rPr>
              <a:t>Credit Limit Analysis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406BCBD-6D59-4F8F-90C2-FF8F6EE4C202}"/>
              </a:ext>
            </a:extLst>
          </p:cNvPr>
          <p:cNvGrpSpPr/>
          <p:nvPr/>
        </p:nvGrpSpPr>
        <p:grpSpPr>
          <a:xfrm>
            <a:off x="515938" y="1279124"/>
            <a:ext cx="1308207" cy="328574"/>
            <a:chOff x="5363562" y="1640097"/>
            <a:chExt cx="1308207" cy="32857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87C9469-7F3A-4230-839C-741BD9E9C1F4}"/>
                </a:ext>
              </a:extLst>
            </p:cNvPr>
            <p:cNvSpPr/>
            <p:nvPr/>
          </p:nvSpPr>
          <p:spPr>
            <a:xfrm>
              <a:off x="5520231" y="1775991"/>
              <a:ext cx="1151538" cy="53504"/>
            </a:xfrm>
            <a:prstGeom prst="rect">
              <a:avLst/>
            </a:prstGeom>
            <a:gradFill>
              <a:gsLst>
                <a:gs pos="0">
                  <a:srgbClr val="FFA62E"/>
                </a:gs>
                <a:gs pos="52000">
                  <a:srgbClr val="FF8811"/>
                </a:gs>
                <a:gs pos="100000">
                  <a:srgbClr val="FE970D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B0D74C7-B3AA-4946-92F0-35516DD45718}"/>
                </a:ext>
              </a:extLst>
            </p:cNvPr>
            <p:cNvGrpSpPr/>
            <p:nvPr/>
          </p:nvGrpSpPr>
          <p:grpSpPr>
            <a:xfrm>
              <a:off x="5363562" y="1640097"/>
              <a:ext cx="328578" cy="328574"/>
              <a:chOff x="7719249" y="5265420"/>
              <a:chExt cx="499840" cy="499834"/>
            </a:xfrm>
          </p:grpSpPr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46D0B33D-0E81-4BB1-8956-567E9D95C31C}"/>
                  </a:ext>
                </a:extLst>
              </p:cNvPr>
              <p:cNvSpPr/>
              <p:nvPr/>
            </p:nvSpPr>
            <p:spPr>
              <a:xfrm>
                <a:off x="7719249" y="5265420"/>
                <a:ext cx="499840" cy="499834"/>
              </a:xfrm>
              <a:prstGeom prst="ellipse">
                <a:avLst/>
              </a:prstGeom>
              <a:gradFill>
                <a:gsLst>
                  <a:gs pos="0">
                    <a:srgbClr val="FFA62E">
                      <a:alpha val="20000"/>
                    </a:srgbClr>
                  </a:gs>
                  <a:gs pos="52000">
                    <a:srgbClr val="FF8811">
                      <a:alpha val="18000"/>
                    </a:srgbClr>
                  </a:gs>
                  <a:gs pos="100000">
                    <a:srgbClr val="FE970D">
                      <a:alpha val="20000"/>
                    </a:srgb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0464AB38-103E-4DF0-B5CB-1D5EE30D1A5B}"/>
                  </a:ext>
                </a:extLst>
              </p:cNvPr>
              <p:cNvSpPr/>
              <p:nvPr/>
            </p:nvSpPr>
            <p:spPr>
              <a:xfrm>
                <a:off x="7882359" y="5428527"/>
                <a:ext cx="173621" cy="173621"/>
              </a:xfrm>
              <a:prstGeom prst="ellipse">
                <a:avLst/>
              </a:prstGeom>
              <a:gradFill>
                <a:gsLst>
                  <a:gs pos="0">
                    <a:srgbClr val="FFA62E"/>
                  </a:gs>
                  <a:gs pos="52000">
                    <a:srgbClr val="FF8811"/>
                  </a:gs>
                  <a:gs pos="100000">
                    <a:srgbClr val="FE970D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CC75C9DC-0379-444D-A125-A5148CB3E859}"/>
              </a:ext>
            </a:extLst>
          </p:cNvPr>
          <p:cNvSpPr txBox="1"/>
          <p:nvPr/>
        </p:nvSpPr>
        <p:spPr>
          <a:xfrm>
            <a:off x="486113" y="1529151"/>
            <a:ext cx="11160126" cy="315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</a:rPr>
              <a:t>Feature selection –&gt; Distance Correlation</a:t>
            </a:r>
          </a:p>
          <a:p>
            <a:pPr marL="742950" lvl="1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</a:rPr>
              <a:t>Detection of non-linear correlation</a:t>
            </a:r>
          </a:p>
          <a:p>
            <a:pPr marL="742950" lvl="1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</a:rPr>
              <a:t>Insensitivity to scale and transformation</a:t>
            </a:r>
          </a:p>
          <a:p>
            <a:pPr marL="742950" lvl="1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</a:rPr>
              <a:t>No assumption of data distribution</a:t>
            </a:r>
          </a:p>
          <a:p>
            <a:pPr marL="742950" lvl="1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</a:rPr>
              <a:t>Statistical significance and interpretability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64883D4-EFAD-401C-9CF8-44E8B8870F2F}"/>
              </a:ext>
            </a:extLst>
          </p:cNvPr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1CB53ED2-DF68-4B11-8E54-75DADC0A9C74}"/>
              </a:ext>
            </a:extLst>
          </p:cNvPr>
          <p:cNvSpPr/>
          <p:nvPr/>
        </p:nvSpPr>
        <p:spPr>
          <a:xfrm>
            <a:off x="0" y="6231022"/>
            <a:ext cx="12188394" cy="645962"/>
          </a:xfrm>
          <a:custGeom>
            <a:avLst/>
            <a:gdLst>
              <a:gd name="connsiteX0" fmla="*/ 2129740 w 12188394"/>
              <a:gd name="connsiteY0" fmla="*/ 87 h 645962"/>
              <a:gd name="connsiteX1" fmla="*/ 4733015 w 12188394"/>
              <a:gd name="connsiteY1" fmla="*/ 469509 h 645962"/>
              <a:gd name="connsiteX2" fmla="*/ 7723509 w 12188394"/>
              <a:gd name="connsiteY2" fmla="*/ 139904 h 645962"/>
              <a:gd name="connsiteX3" fmla="*/ 10671599 w 12188394"/>
              <a:gd name="connsiteY3" fmla="*/ 200290 h 645962"/>
              <a:gd name="connsiteX4" fmla="*/ 12169466 w 12188394"/>
              <a:gd name="connsiteY4" fmla="*/ 637613 h 645962"/>
              <a:gd name="connsiteX5" fmla="*/ 12188394 w 12188394"/>
              <a:gd name="connsiteY5" fmla="*/ 645962 h 645962"/>
              <a:gd name="connsiteX6" fmla="*/ 0 w 12188394"/>
              <a:gd name="connsiteY6" fmla="*/ 645962 h 645962"/>
              <a:gd name="connsiteX7" fmla="*/ 0 w 12188394"/>
              <a:gd name="connsiteY7" fmla="*/ 550134 h 645962"/>
              <a:gd name="connsiteX8" fmla="*/ 164640 w 12188394"/>
              <a:gd name="connsiteY8" fmla="*/ 460821 h 645962"/>
              <a:gd name="connsiteX9" fmla="*/ 1928289 w 12188394"/>
              <a:gd name="connsiteY9" fmla="*/ 4037 h 645962"/>
              <a:gd name="connsiteX10" fmla="*/ 2129740 w 12188394"/>
              <a:gd name="connsiteY10" fmla="*/ 87 h 64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8394" h="645962">
                <a:moveTo>
                  <a:pt x="2129740" y="87"/>
                </a:moveTo>
                <a:cubicBezTo>
                  <a:pt x="3093998" y="6739"/>
                  <a:pt x="3447641" y="394026"/>
                  <a:pt x="4733015" y="469509"/>
                </a:cubicBezTo>
                <a:cubicBezTo>
                  <a:pt x="5789077" y="532410"/>
                  <a:pt x="5734557" y="280804"/>
                  <a:pt x="7723509" y="139904"/>
                </a:cubicBezTo>
                <a:cubicBezTo>
                  <a:pt x="8793706" y="64422"/>
                  <a:pt x="9639768" y="9069"/>
                  <a:pt x="10671599" y="200290"/>
                </a:cubicBezTo>
                <a:cubicBezTo>
                  <a:pt x="11286459" y="313512"/>
                  <a:pt x="11790007" y="481932"/>
                  <a:pt x="12169466" y="637613"/>
                </a:cubicBezTo>
                <a:lnTo>
                  <a:pt x="12188394" y="645962"/>
                </a:lnTo>
                <a:lnTo>
                  <a:pt x="0" y="645962"/>
                </a:lnTo>
                <a:lnTo>
                  <a:pt x="0" y="550134"/>
                </a:lnTo>
                <a:lnTo>
                  <a:pt x="164640" y="460821"/>
                </a:lnTo>
                <a:cubicBezTo>
                  <a:pt x="615656" y="241333"/>
                  <a:pt x="1213478" y="34230"/>
                  <a:pt x="1928289" y="4037"/>
                </a:cubicBezTo>
                <a:cubicBezTo>
                  <a:pt x="1998458" y="892"/>
                  <a:pt x="2065456" y="-356"/>
                  <a:pt x="2129740" y="87"/>
                </a:cubicBezTo>
                <a:close/>
              </a:path>
            </a:pathLst>
          </a:custGeom>
          <a:gradFill>
            <a:gsLst>
              <a:gs pos="0">
                <a:srgbClr val="7AC0B5"/>
              </a:gs>
              <a:gs pos="100000">
                <a:srgbClr val="4AA89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268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42663113-ED93-437B-9F24-65E03A62D4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42987"/>
            <a:ext cx="12192000" cy="1433997"/>
          </a:xfrm>
          <a:prstGeom prst="rect">
            <a:avLst/>
          </a:prstGeom>
          <a:effectLst>
            <a:innerShdw>
              <a:schemeClr val="bg2">
                <a:lumMod val="90000"/>
              </a:schemeClr>
            </a:innerShdw>
          </a:effectLst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0D7AD124-4FFE-4969-8A1B-82E5A09FF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4121" y="485484"/>
            <a:ext cx="2831940" cy="52035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F501BFE-44B9-45AC-914F-F1A9F193FA6D}"/>
              </a:ext>
            </a:extLst>
          </p:cNvPr>
          <p:cNvSpPr txBox="1"/>
          <p:nvPr/>
        </p:nvSpPr>
        <p:spPr>
          <a:xfrm>
            <a:off x="412248" y="539282"/>
            <a:ext cx="8176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06383C"/>
                </a:solidFill>
                <a:latin typeface="Arial Black" panose="020B0A04020102020204" pitchFamily="34" charset="0"/>
              </a:rPr>
              <a:t>Credit Limit Analysis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406BCBD-6D59-4F8F-90C2-FF8F6EE4C202}"/>
              </a:ext>
            </a:extLst>
          </p:cNvPr>
          <p:cNvGrpSpPr/>
          <p:nvPr/>
        </p:nvGrpSpPr>
        <p:grpSpPr>
          <a:xfrm>
            <a:off x="515938" y="1279124"/>
            <a:ext cx="1308207" cy="328574"/>
            <a:chOff x="5363562" y="1640097"/>
            <a:chExt cx="1308207" cy="32857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87C9469-7F3A-4230-839C-741BD9E9C1F4}"/>
                </a:ext>
              </a:extLst>
            </p:cNvPr>
            <p:cNvSpPr/>
            <p:nvPr/>
          </p:nvSpPr>
          <p:spPr>
            <a:xfrm>
              <a:off x="5520231" y="1775991"/>
              <a:ext cx="1151538" cy="53504"/>
            </a:xfrm>
            <a:prstGeom prst="rect">
              <a:avLst/>
            </a:prstGeom>
            <a:gradFill>
              <a:gsLst>
                <a:gs pos="0">
                  <a:srgbClr val="FFA62E"/>
                </a:gs>
                <a:gs pos="52000">
                  <a:srgbClr val="FF8811"/>
                </a:gs>
                <a:gs pos="100000">
                  <a:srgbClr val="FE970D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B0D74C7-B3AA-4946-92F0-35516DD45718}"/>
                </a:ext>
              </a:extLst>
            </p:cNvPr>
            <p:cNvGrpSpPr/>
            <p:nvPr/>
          </p:nvGrpSpPr>
          <p:grpSpPr>
            <a:xfrm>
              <a:off x="5363562" y="1640097"/>
              <a:ext cx="328578" cy="328574"/>
              <a:chOff x="7719249" y="5265420"/>
              <a:chExt cx="499840" cy="499834"/>
            </a:xfrm>
          </p:grpSpPr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46D0B33D-0E81-4BB1-8956-567E9D95C31C}"/>
                  </a:ext>
                </a:extLst>
              </p:cNvPr>
              <p:cNvSpPr/>
              <p:nvPr/>
            </p:nvSpPr>
            <p:spPr>
              <a:xfrm>
                <a:off x="7719249" y="5265420"/>
                <a:ext cx="499840" cy="499834"/>
              </a:xfrm>
              <a:prstGeom prst="ellipse">
                <a:avLst/>
              </a:prstGeom>
              <a:gradFill>
                <a:gsLst>
                  <a:gs pos="0">
                    <a:srgbClr val="FFA62E">
                      <a:alpha val="20000"/>
                    </a:srgbClr>
                  </a:gs>
                  <a:gs pos="52000">
                    <a:srgbClr val="FF8811">
                      <a:alpha val="18000"/>
                    </a:srgbClr>
                  </a:gs>
                  <a:gs pos="100000">
                    <a:srgbClr val="FE970D">
                      <a:alpha val="20000"/>
                    </a:srgb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0464AB38-103E-4DF0-B5CB-1D5EE30D1A5B}"/>
                  </a:ext>
                </a:extLst>
              </p:cNvPr>
              <p:cNvSpPr/>
              <p:nvPr/>
            </p:nvSpPr>
            <p:spPr>
              <a:xfrm>
                <a:off x="7882359" y="5428527"/>
                <a:ext cx="173621" cy="173621"/>
              </a:xfrm>
              <a:prstGeom prst="ellipse">
                <a:avLst/>
              </a:prstGeom>
              <a:gradFill>
                <a:gsLst>
                  <a:gs pos="0">
                    <a:srgbClr val="FFA62E"/>
                  </a:gs>
                  <a:gs pos="52000">
                    <a:srgbClr val="FF8811"/>
                  </a:gs>
                  <a:gs pos="100000">
                    <a:srgbClr val="FE970D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CC75C9DC-0379-444D-A125-A5148CB3E859}"/>
              </a:ext>
            </a:extLst>
          </p:cNvPr>
          <p:cNvSpPr txBox="1"/>
          <p:nvPr/>
        </p:nvSpPr>
        <p:spPr>
          <a:xfrm>
            <a:off x="486113" y="1529151"/>
            <a:ext cx="11160126" cy="2096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</a:rPr>
              <a:t>Customer Clustering</a:t>
            </a:r>
          </a:p>
          <a:p>
            <a:pPr marL="742950" lvl="1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</a:rPr>
              <a:t>5-most relevant columns</a:t>
            </a:r>
          </a:p>
          <a:p>
            <a:pPr marL="742950" lvl="1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0" dirty="0" err="1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</a:rPr>
              <a:t>KMeans</a:t>
            </a:r>
            <a:endParaRPr lang="en-US" altLang="zh-CN" sz="2400" dirty="0">
              <a:solidFill>
                <a:srgbClr val="06383C"/>
              </a:solidFill>
              <a:latin typeface="Arial Black" panose="020B0A04020102020204" pitchFamily="34" charset="0"/>
              <a:ea typeface="思源黑体 CN Bold" panose="020B0800000000000000" pitchFamily="34" charset="-122"/>
              <a:cs typeface="Open Sans" panose="020B0606030504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64883D4-EFAD-401C-9CF8-44E8B8870F2F}"/>
              </a:ext>
            </a:extLst>
          </p:cNvPr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1CB53ED2-DF68-4B11-8E54-75DADC0A9C74}"/>
              </a:ext>
            </a:extLst>
          </p:cNvPr>
          <p:cNvSpPr/>
          <p:nvPr/>
        </p:nvSpPr>
        <p:spPr>
          <a:xfrm>
            <a:off x="0" y="6231022"/>
            <a:ext cx="12188394" cy="645962"/>
          </a:xfrm>
          <a:custGeom>
            <a:avLst/>
            <a:gdLst>
              <a:gd name="connsiteX0" fmla="*/ 2129740 w 12188394"/>
              <a:gd name="connsiteY0" fmla="*/ 87 h 645962"/>
              <a:gd name="connsiteX1" fmla="*/ 4733015 w 12188394"/>
              <a:gd name="connsiteY1" fmla="*/ 469509 h 645962"/>
              <a:gd name="connsiteX2" fmla="*/ 7723509 w 12188394"/>
              <a:gd name="connsiteY2" fmla="*/ 139904 h 645962"/>
              <a:gd name="connsiteX3" fmla="*/ 10671599 w 12188394"/>
              <a:gd name="connsiteY3" fmla="*/ 200290 h 645962"/>
              <a:gd name="connsiteX4" fmla="*/ 12169466 w 12188394"/>
              <a:gd name="connsiteY4" fmla="*/ 637613 h 645962"/>
              <a:gd name="connsiteX5" fmla="*/ 12188394 w 12188394"/>
              <a:gd name="connsiteY5" fmla="*/ 645962 h 645962"/>
              <a:gd name="connsiteX6" fmla="*/ 0 w 12188394"/>
              <a:gd name="connsiteY6" fmla="*/ 645962 h 645962"/>
              <a:gd name="connsiteX7" fmla="*/ 0 w 12188394"/>
              <a:gd name="connsiteY7" fmla="*/ 550134 h 645962"/>
              <a:gd name="connsiteX8" fmla="*/ 164640 w 12188394"/>
              <a:gd name="connsiteY8" fmla="*/ 460821 h 645962"/>
              <a:gd name="connsiteX9" fmla="*/ 1928289 w 12188394"/>
              <a:gd name="connsiteY9" fmla="*/ 4037 h 645962"/>
              <a:gd name="connsiteX10" fmla="*/ 2129740 w 12188394"/>
              <a:gd name="connsiteY10" fmla="*/ 87 h 64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8394" h="645962">
                <a:moveTo>
                  <a:pt x="2129740" y="87"/>
                </a:moveTo>
                <a:cubicBezTo>
                  <a:pt x="3093998" y="6739"/>
                  <a:pt x="3447641" y="394026"/>
                  <a:pt x="4733015" y="469509"/>
                </a:cubicBezTo>
                <a:cubicBezTo>
                  <a:pt x="5789077" y="532410"/>
                  <a:pt x="5734557" y="280804"/>
                  <a:pt x="7723509" y="139904"/>
                </a:cubicBezTo>
                <a:cubicBezTo>
                  <a:pt x="8793706" y="64422"/>
                  <a:pt x="9639768" y="9069"/>
                  <a:pt x="10671599" y="200290"/>
                </a:cubicBezTo>
                <a:cubicBezTo>
                  <a:pt x="11286459" y="313512"/>
                  <a:pt x="11790007" y="481932"/>
                  <a:pt x="12169466" y="637613"/>
                </a:cubicBezTo>
                <a:lnTo>
                  <a:pt x="12188394" y="645962"/>
                </a:lnTo>
                <a:lnTo>
                  <a:pt x="0" y="645962"/>
                </a:lnTo>
                <a:lnTo>
                  <a:pt x="0" y="550134"/>
                </a:lnTo>
                <a:lnTo>
                  <a:pt x="164640" y="460821"/>
                </a:lnTo>
                <a:cubicBezTo>
                  <a:pt x="615656" y="241333"/>
                  <a:pt x="1213478" y="34230"/>
                  <a:pt x="1928289" y="4037"/>
                </a:cubicBezTo>
                <a:cubicBezTo>
                  <a:pt x="1998458" y="892"/>
                  <a:pt x="2065456" y="-356"/>
                  <a:pt x="2129740" y="87"/>
                </a:cubicBezTo>
                <a:close/>
              </a:path>
            </a:pathLst>
          </a:custGeom>
          <a:gradFill>
            <a:gsLst>
              <a:gs pos="0">
                <a:srgbClr val="7AC0B5"/>
              </a:gs>
              <a:gs pos="100000">
                <a:srgbClr val="4AA89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736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42663113-ED93-437B-9F24-65E03A62D4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42987"/>
            <a:ext cx="12192000" cy="1433997"/>
          </a:xfrm>
          <a:prstGeom prst="rect">
            <a:avLst/>
          </a:prstGeom>
          <a:effectLst>
            <a:innerShdw>
              <a:schemeClr val="bg2">
                <a:lumMod val="90000"/>
              </a:schemeClr>
            </a:innerShdw>
          </a:effectLst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0D7AD124-4FFE-4969-8A1B-82E5A09FF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4121" y="485484"/>
            <a:ext cx="2831940" cy="52035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F501BFE-44B9-45AC-914F-F1A9F193FA6D}"/>
              </a:ext>
            </a:extLst>
          </p:cNvPr>
          <p:cNvSpPr txBox="1"/>
          <p:nvPr/>
        </p:nvSpPr>
        <p:spPr>
          <a:xfrm>
            <a:off x="412248" y="539282"/>
            <a:ext cx="8176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06383C"/>
                </a:solidFill>
                <a:latin typeface="Arial Black" panose="020B0A04020102020204" pitchFamily="34" charset="0"/>
              </a:rPr>
              <a:t>Credit Limit Analysis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406BCBD-6D59-4F8F-90C2-FF8F6EE4C202}"/>
              </a:ext>
            </a:extLst>
          </p:cNvPr>
          <p:cNvGrpSpPr/>
          <p:nvPr/>
        </p:nvGrpSpPr>
        <p:grpSpPr>
          <a:xfrm>
            <a:off x="515938" y="1279124"/>
            <a:ext cx="1308207" cy="328574"/>
            <a:chOff x="5363562" y="1640097"/>
            <a:chExt cx="1308207" cy="32857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87C9469-7F3A-4230-839C-741BD9E9C1F4}"/>
                </a:ext>
              </a:extLst>
            </p:cNvPr>
            <p:cNvSpPr/>
            <p:nvPr/>
          </p:nvSpPr>
          <p:spPr>
            <a:xfrm>
              <a:off x="5520231" y="1775991"/>
              <a:ext cx="1151538" cy="53504"/>
            </a:xfrm>
            <a:prstGeom prst="rect">
              <a:avLst/>
            </a:prstGeom>
            <a:gradFill>
              <a:gsLst>
                <a:gs pos="0">
                  <a:srgbClr val="FFA62E"/>
                </a:gs>
                <a:gs pos="52000">
                  <a:srgbClr val="FF8811"/>
                </a:gs>
                <a:gs pos="100000">
                  <a:srgbClr val="FE970D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B0D74C7-B3AA-4946-92F0-35516DD45718}"/>
                </a:ext>
              </a:extLst>
            </p:cNvPr>
            <p:cNvGrpSpPr/>
            <p:nvPr/>
          </p:nvGrpSpPr>
          <p:grpSpPr>
            <a:xfrm>
              <a:off x="5363562" y="1640097"/>
              <a:ext cx="328578" cy="328574"/>
              <a:chOff x="7719249" y="5265420"/>
              <a:chExt cx="499840" cy="499834"/>
            </a:xfrm>
          </p:grpSpPr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46D0B33D-0E81-4BB1-8956-567E9D95C31C}"/>
                  </a:ext>
                </a:extLst>
              </p:cNvPr>
              <p:cNvSpPr/>
              <p:nvPr/>
            </p:nvSpPr>
            <p:spPr>
              <a:xfrm>
                <a:off x="7719249" y="5265420"/>
                <a:ext cx="499840" cy="499834"/>
              </a:xfrm>
              <a:prstGeom prst="ellipse">
                <a:avLst/>
              </a:prstGeom>
              <a:gradFill>
                <a:gsLst>
                  <a:gs pos="0">
                    <a:srgbClr val="FFA62E">
                      <a:alpha val="20000"/>
                    </a:srgbClr>
                  </a:gs>
                  <a:gs pos="52000">
                    <a:srgbClr val="FF8811">
                      <a:alpha val="18000"/>
                    </a:srgbClr>
                  </a:gs>
                  <a:gs pos="100000">
                    <a:srgbClr val="FE970D">
                      <a:alpha val="20000"/>
                    </a:srgb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0464AB38-103E-4DF0-B5CB-1D5EE30D1A5B}"/>
                  </a:ext>
                </a:extLst>
              </p:cNvPr>
              <p:cNvSpPr/>
              <p:nvPr/>
            </p:nvSpPr>
            <p:spPr>
              <a:xfrm>
                <a:off x="7882359" y="5428527"/>
                <a:ext cx="173621" cy="173621"/>
              </a:xfrm>
              <a:prstGeom prst="ellipse">
                <a:avLst/>
              </a:prstGeom>
              <a:gradFill>
                <a:gsLst>
                  <a:gs pos="0">
                    <a:srgbClr val="FFA62E"/>
                  </a:gs>
                  <a:gs pos="52000">
                    <a:srgbClr val="FF8811"/>
                  </a:gs>
                  <a:gs pos="100000">
                    <a:srgbClr val="FE970D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CC75C9DC-0379-444D-A125-A5148CB3E859}"/>
              </a:ext>
            </a:extLst>
          </p:cNvPr>
          <p:cNvSpPr txBox="1"/>
          <p:nvPr/>
        </p:nvSpPr>
        <p:spPr>
          <a:xfrm>
            <a:off x="486113" y="1529151"/>
            <a:ext cx="11160126" cy="669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</a:rPr>
              <a:t>Customer Clustering </a:t>
            </a:r>
            <a:r>
              <a:rPr lang="en-US" altLang="zh-CN" sz="28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Wingdings" panose="05000000000000000000" pitchFamily="2" charset="2"/>
              </a:rPr>
              <a:t> k=3</a:t>
            </a:r>
            <a:endParaRPr lang="en-US" altLang="zh-CN" sz="2800" dirty="0">
              <a:solidFill>
                <a:srgbClr val="06383C"/>
              </a:solidFill>
              <a:latin typeface="Arial Black" panose="020B0A04020102020204" pitchFamily="34" charset="0"/>
              <a:ea typeface="思源黑体 CN Bold" panose="020B0800000000000000" pitchFamily="34" charset="-122"/>
              <a:cs typeface="Open Sans" panose="020B0606030504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64883D4-EFAD-401C-9CF8-44E8B8870F2F}"/>
              </a:ext>
            </a:extLst>
          </p:cNvPr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1CB53ED2-DF68-4B11-8E54-75DADC0A9C74}"/>
              </a:ext>
            </a:extLst>
          </p:cNvPr>
          <p:cNvSpPr/>
          <p:nvPr/>
        </p:nvSpPr>
        <p:spPr>
          <a:xfrm>
            <a:off x="0" y="6231022"/>
            <a:ext cx="12188394" cy="645962"/>
          </a:xfrm>
          <a:custGeom>
            <a:avLst/>
            <a:gdLst>
              <a:gd name="connsiteX0" fmla="*/ 2129740 w 12188394"/>
              <a:gd name="connsiteY0" fmla="*/ 87 h 645962"/>
              <a:gd name="connsiteX1" fmla="*/ 4733015 w 12188394"/>
              <a:gd name="connsiteY1" fmla="*/ 469509 h 645962"/>
              <a:gd name="connsiteX2" fmla="*/ 7723509 w 12188394"/>
              <a:gd name="connsiteY2" fmla="*/ 139904 h 645962"/>
              <a:gd name="connsiteX3" fmla="*/ 10671599 w 12188394"/>
              <a:gd name="connsiteY3" fmla="*/ 200290 h 645962"/>
              <a:gd name="connsiteX4" fmla="*/ 12169466 w 12188394"/>
              <a:gd name="connsiteY4" fmla="*/ 637613 h 645962"/>
              <a:gd name="connsiteX5" fmla="*/ 12188394 w 12188394"/>
              <a:gd name="connsiteY5" fmla="*/ 645962 h 645962"/>
              <a:gd name="connsiteX6" fmla="*/ 0 w 12188394"/>
              <a:gd name="connsiteY6" fmla="*/ 645962 h 645962"/>
              <a:gd name="connsiteX7" fmla="*/ 0 w 12188394"/>
              <a:gd name="connsiteY7" fmla="*/ 550134 h 645962"/>
              <a:gd name="connsiteX8" fmla="*/ 164640 w 12188394"/>
              <a:gd name="connsiteY8" fmla="*/ 460821 h 645962"/>
              <a:gd name="connsiteX9" fmla="*/ 1928289 w 12188394"/>
              <a:gd name="connsiteY9" fmla="*/ 4037 h 645962"/>
              <a:gd name="connsiteX10" fmla="*/ 2129740 w 12188394"/>
              <a:gd name="connsiteY10" fmla="*/ 87 h 64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8394" h="645962">
                <a:moveTo>
                  <a:pt x="2129740" y="87"/>
                </a:moveTo>
                <a:cubicBezTo>
                  <a:pt x="3093998" y="6739"/>
                  <a:pt x="3447641" y="394026"/>
                  <a:pt x="4733015" y="469509"/>
                </a:cubicBezTo>
                <a:cubicBezTo>
                  <a:pt x="5789077" y="532410"/>
                  <a:pt x="5734557" y="280804"/>
                  <a:pt x="7723509" y="139904"/>
                </a:cubicBezTo>
                <a:cubicBezTo>
                  <a:pt x="8793706" y="64422"/>
                  <a:pt x="9639768" y="9069"/>
                  <a:pt x="10671599" y="200290"/>
                </a:cubicBezTo>
                <a:cubicBezTo>
                  <a:pt x="11286459" y="313512"/>
                  <a:pt x="11790007" y="481932"/>
                  <a:pt x="12169466" y="637613"/>
                </a:cubicBezTo>
                <a:lnTo>
                  <a:pt x="12188394" y="645962"/>
                </a:lnTo>
                <a:lnTo>
                  <a:pt x="0" y="645962"/>
                </a:lnTo>
                <a:lnTo>
                  <a:pt x="0" y="550134"/>
                </a:lnTo>
                <a:lnTo>
                  <a:pt x="164640" y="460821"/>
                </a:lnTo>
                <a:cubicBezTo>
                  <a:pt x="615656" y="241333"/>
                  <a:pt x="1213478" y="34230"/>
                  <a:pt x="1928289" y="4037"/>
                </a:cubicBezTo>
                <a:cubicBezTo>
                  <a:pt x="1998458" y="892"/>
                  <a:pt x="2065456" y="-356"/>
                  <a:pt x="2129740" y="87"/>
                </a:cubicBezTo>
                <a:close/>
              </a:path>
            </a:pathLst>
          </a:custGeom>
          <a:gradFill>
            <a:gsLst>
              <a:gs pos="0">
                <a:srgbClr val="7AC0B5"/>
              </a:gs>
              <a:gs pos="100000">
                <a:srgbClr val="4AA89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E9246A-8801-5B3A-B8F2-75910D257E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976" y="2178659"/>
            <a:ext cx="5029200" cy="39338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0733BC7-671C-CAB1-0FA1-C78C3FB48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6164" y="2034659"/>
            <a:ext cx="524827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522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42663113-ED93-437B-9F24-65E03A62D4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42987"/>
            <a:ext cx="12192000" cy="1433997"/>
          </a:xfrm>
          <a:prstGeom prst="rect">
            <a:avLst/>
          </a:prstGeom>
          <a:effectLst>
            <a:innerShdw>
              <a:schemeClr val="bg2">
                <a:lumMod val="90000"/>
              </a:schemeClr>
            </a:innerShdw>
          </a:effectLst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0D7AD124-4FFE-4969-8A1B-82E5A09FF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4121" y="485484"/>
            <a:ext cx="2831940" cy="52035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F501BFE-44B9-45AC-914F-F1A9F193FA6D}"/>
              </a:ext>
            </a:extLst>
          </p:cNvPr>
          <p:cNvSpPr txBox="1"/>
          <p:nvPr/>
        </p:nvSpPr>
        <p:spPr>
          <a:xfrm>
            <a:off x="412248" y="539282"/>
            <a:ext cx="8176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06383C"/>
                </a:solidFill>
                <a:latin typeface="Arial Black" panose="020B0A04020102020204" pitchFamily="34" charset="0"/>
              </a:rPr>
              <a:t>Credit Limit Analysis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406BCBD-6D59-4F8F-90C2-FF8F6EE4C202}"/>
              </a:ext>
            </a:extLst>
          </p:cNvPr>
          <p:cNvGrpSpPr/>
          <p:nvPr/>
        </p:nvGrpSpPr>
        <p:grpSpPr>
          <a:xfrm>
            <a:off x="515938" y="1279124"/>
            <a:ext cx="1308207" cy="328574"/>
            <a:chOff x="5363562" y="1640097"/>
            <a:chExt cx="1308207" cy="32857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87C9469-7F3A-4230-839C-741BD9E9C1F4}"/>
                </a:ext>
              </a:extLst>
            </p:cNvPr>
            <p:cNvSpPr/>
            <p:nvPr/>
          </p:nvSpPr>
          <p:spPr>
            <a:xfrm>
              <a:off x="5520231" y="1775991"/>
              <a:ext cx="1151538" cy="53504"/>
            </a:xfrm>
            <a:prstGeom prst="rect">
              <a:avLst/>
            </a:prstGeom>
            <a:gradFill>
              <a:gsLst>
                <a:gs pos="0">
                  <a:srgbClr val="FFA62E"/>
                </a:gs>
                <a:gs pos="52000">
                  <a:srgbClr val="FF8811"/>
                </a:gs>
                <a:gs pos="100000">
                  <a:srgbClr val="FE970D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B0D74C7-B3AA-4946-92F0-35516DD45718}"/>
                </a:ext>
              </a:extLst>
            </p:cNvPr>
            <p:cNvGrpSpPr/>
            <p:nvPr/>
          </p:nvGrpSpPr>
          <p:grpSpPr>
            <a:xfrm>
              <a:off x="5363562" y="1640097"/>
              <a:ext cx="328578" cy="328574"/>
              <a:chOff x="7719249" y="5265420"/>
              <a:chExt cx="499840" cy="499834"/>
            </a:xfrm>
          </p:grpSpPr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46D0B33D-0E81-4BB1-8956-567E9D95C31C}"/>
                  </a:ext>
                </a:extLst>
              </p:cNvPr>
              <p:cNvSpPr/>
              <p:nvPr/>
            </p:nvSpPr>
            <p:spPr>
              <a:xfrm>
                <a:off x="7719249" y="5265420"/>
                <a:ext cx="499840" cy="499834"/>
              </a:xfrm>
              <a:prstGeom prst="ellipse">
                <a:avLst/>
              </a:prstGeom>
              <a:gradFill>
                <a:gsLst>
                  <a:gs pos="0">
                    <a:srgbClr val="FFA62E">
                      <a:alpha val="20000"/>
                    </a:srgbClr>
                  </a:gs>
                  <a:gs pos="52000">
                    <a:srgbClr val="FF8811">
                      <a:alpha val="18000"/>
                    </a:srgbClr>
                  </a:gs>
                  <a:gs pos="100000">
                    <a:srgbClr val="FE970D">
                      <a:alpha val="20000"/>
                    </a:srgb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0464AB38-103E-4DF0-B5CB-1D5EE30D1A5B}"/>
                  </a:ext>
                </a:extLst>
              </p:cNvPr>
              <p:cNvSpPr/>
              <p:nvPr/>
            </p:nvSpPr>
            <p:spPr>
              <a:xfrm>
                <a:off x="7882359" y="5428527"/>
                <a:ext cx="173621" cy="173621"/>
              </a:xfrm>
              <a:prstGeom prst="ellipse">
                <a:avLst/>
              </a:prstGeom>
              <a:gradFill>
                <a:gsLst>
                  <a:gs pos="0">
                    <a:srgbClr val="FFA62E"/>
                  </a:gs>
                  <a:gs pos="52000">
                    <a:srgbClr val="FF8811"/>
                  </a:gs>
                  <a:gs pos="100000">
                    <a:srgbClr val="FE970D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E64883D4-EFAD-401C-9CF8-44E8B8870F2F}"/>
              </a:ext>
            </a:extLst>
          </p:cNvPr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1CB53ED2-DF68-4B11-8E54-75DADC0A9C74}"/>
              </a:ext>
            </a:extLst>
          </p:cNvPr>
          <p:cNvSpPr/>
          <p:nvPr/>
        </p:nvSpPr>
        <p:spPr>
          <a:xfrm>
            <a:off x="0" y="6231022"/>
            <a:ext cx="12188394" cy="645962"/>
          </a:xfrm>
          <a:custGeom>
            <a:avLst/>
            <a:gdLst>
              <a:gd name="connsiteX0" fmla="*/ 2129740 w 12188394"/>
              <a:gd name="connsiteY0" fmla="*/ 87 h 645962"/>
              <a:gd name="connsiteX1" fmla="*/ 4733015 w 12188394"/>
              <a:gd name="connsiteY1" fmla="*/ 469509 h 645962"/>
              <a:gd name="connsiteX2" fmla="*/ 7723509 w 12188394"/>
              <a:gd name="connsiteY2" fmla="*/ 139904 h 645962"/>
              <a:gd name="connsiteX3" fmla="*/ 10671599 w 12188394"/>
              <a:gd name="connsiteY3" fmla="*/ 200290 h 645962"/>
              <a:gd name="connsiteX4" fmla="*/ 12169466 w 12188394"/>
              <a:gd name="connsiteY4" fmla="*/ 637613 h 645962"/>
              <a:gd name="connsiteX5" fmla="*/ 12188394 w 12188394"/>
              <a:gd name="connsiteY5" fmla="*/ 645962 h 645962"/>
              <a:gd name="connsiteX6" fmla="*/ 0 w 12188394"/>
              <a:gd name="connsiteY6" fmla="*/ 645962 h 645962"/>
              <a:gd name="connsiteX7" fmla="*/ 0 w 12188394"/>
              <a:gd name="connsiteY7" fmla="*/ 550134 h 645962"/>
              <a:gd name="connsiteX8" fmla="*/ 164640 w 12188394"/>
              <a:gd name="connsiteY8" fmla="*/ 460821 h 645962"/>
              <a:gd name="connsiteX9" fmla="*/ 1928289 w 12188394"/>
              <a:gd name="connsiteY9" fmla="*/ 4037 h 645962"/>
              <a:gd name="connsiteX10" fmla="*/ 2129740 w 12188394"/>
              <a:gd name="connsiteY10" fmla="*/ 87 h 64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8394" h="645962">
                <a:moveTo>
                  <a:pt x="2129740" y="87"/>
                </a:moveTo>
                <a:cubicBezTo>
                  <a:pt x="3093998" y="6739"/>
                  <a:pt x="3447641" y="394026"/>
                  <a:pt x="4733015" y="469509"/>
                </a:cubicBezTo>
                <a:cubicBezTo>
                  <a:pt x="5789077" y="532410"/>
                  <a:pt x="5734557" y="280804"/>
                  <a:pt x="7723509" y="139904"/>
                </a:cubicBezTo>
                <a:cubicBezTo>
                  <a:pt x="8793706" y="64422"/>
                  <a:pt x="9639768" y="9069"/>
                  <a:pt x="10671599" y="200290"/>
                </a:cubicBezTo>
                <a:cubicBezTo>
                  <a:pt x="11286459" y="313512"/>
                  <a:pt x="11790007" y="481932"/>
                  <a:pt x="12169466" y="637613"/>
                </a:cubicBezTo>
                <a:lnTo>
                  <a:pt x="12188394" y="645962"/>
                </a:lnTo>
                <a:lnTo>
                  <a:pt x="0" y="645962"/>
                </a:lnTo>
                <a:lnTo>
                  <a:pt x="0" y="550134"/>
                </a:lnTo>
                <a:lnTo>
                  <a:pt x="164640" y="460821"/>
                </a:lnTo>
                <a:cubicBezTo>
                  <a:pt x="615656" y="241333"/>
                  <a:pt x="1213478" y="34230"/>
                  <a:pt x="1928289" y="4037"/>
                </a:cubicBezTo>
                <a:cubicBezTo>
                  <a:pt x="1998458" y="892"/>
                  <a:pt x="2065456" y="-356"/>
                  <a:pt x="2129740" y="87"/>
                </a:cubicBezTo>
                <a:close/>
              </a:path>
            </a:pathLst>
          </a:custGeom>
          <a:gradFill>
            <a:gsLst>
              <a:gs pos="0">
                <a:srgbClr val="7AC0B5"/>
              </a:gs>
              <a:gs pos="100000">
                <a:srgbClr val="4AA89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C6EAF3-D536-EA54-440D-C8884A8932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8500" y="1665055"/>
            <a:ext cx="580072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702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42663113-ED93-437B-9F24-65E03A62D4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42987"/>
            <a:ext cx="12192000" cy="1433997"/>
          </a:xfrm>
          <a:prstGeom prst="rect">
            <a:avLst/>
          </a:prstGeom>
          <a:effectLst>
            <a:innerShdw>
              <a:schemeClr val="bg2">
                <a:lumMod val="90000"/>
              </a:schemeClr>
            </a:innerShdw>
          </a:effectLst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0D7AD124-4FFE-4969-8A1B-82E5A09FF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4121" y="485484"/>
            <a:ext cx="2831940" cy="52035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F501BFE-44B9-45AC-914F-F1A9F193FA6D}"/>
              </a:ext>
            </a:extLst>
          </p:cNvPr>
          <p:cNvSpPr txBox="1"/>
          <p:nvPr/>
        </p:nvSpPr>
        <p:spPr>
          <a:xfrm>
            <a:off x="412248" y="539282"/>
            <a:ext cx="8176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06383C"/>
                </a:solidFill>
                <a:latin typeface="Arial Black" panose="020B0A04020102020204" pitchFamily="34" charset="0"/>
              </a:rPr>
              <a:t>Credit Limit Analysis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406BCBD-6D59-4F8F-90C2-FF8F6EE4C202}"/>
              </a:ext>
            </a:extLst>
          </p:cNvPr>
          <p:cNvGrpSpPr/>
          <p:nvPr/>
        </p:nvGrpSpPr>
        <p:grpSpPr>
          <a:xfrm>
            <a:off x="515938" y="1279124"/>
            <a:ext cx="1308207" cy="328574"/>
            <a:chOff x="5363562" y="1640097"/>
            <a:chExt cx="1308207" cy="32857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87C9469-7F3A-4230-839C-741BD9E9C1F4}"/>
                </a:ext>
              </a:extLst>
            </p:cNvPr>
            <p:cNvSpPr/>
            <p:nvPr/>
          </p:nvSpPr>
          <p:spPr>
            <a:xfrm>
              <a:off x="5520231" y="1775991"/>
              <a:ext cx="1151538" cy="53504"/>
            </a:xfrm>
            <a:prstGeom prst="rect">
              <a:avLst/>
            </a:prstGeom>
            <a:gradFill>
              <a:gsLst>
                <a:gs pos="0">
                  <a:srgbClr val="FFA62E"/>
                </a:gs>
                <a:gs pos="52000">
                  <a:srgbClr val="FF8811"/>
                </a:gs>
                <a:gs pos="100000">
                  <a:srgbClr val="FE970D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B0D74C7-B3AA-4946-92F0-35516DD45718}"/>
                </a:ext>
              </a:extLst>
            </p:cNvPr>
            <p:cNvGrpSpPr/>
            <p:nvPr/>
          </p:nvGrpSpPr>
          <p:grpSpPr>
            <a:xfrm>
              <a:off x="5363562" y="1640097"/>
              <a:ext cx="328578" cy="328574"/>
              <a:chOff x="7719249" y="5265420"/>
              <a:chExt cx="499840" cy="499834"/>
            </a:xfrm>
          </p:grpSpPr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46D0B33D-0E81-4BB1-8956-567E9D95C31C}"/>
                  </a:ext>
                </a:extLst>
              </p:cNvPr>
              <p:cNvSpPr/>
              <p:nvPr/>
            </p:nvSpPr>
            <p:spPr>
              <a:xfrm>
                <a:off x="7719249" y="5265420"/>
                <a:ext cx="499840" cy="499834"/>
              </a:xfrm>
              <a:prstGeom prst="ellipse">
                <a:avLst/>
              </a:prstGeom>
              <a:gradFill>
                <a:gsLst>
                  <a:gs pos="0">
                    <a:srgbClr val="FFA62E">
                      <a:alpha val="20000"/>
                    </a:srgbClr>
                  </a:gs>
                  <a:gs pos="52000">
                    <a:srgbClr val="FF8811">
                      <a:alpha val="18000"/>
                    </a:srgbClr>
                  </a:gs>
                  <a:gs pos="100000">
                    <a:srgbClr val="FE970D">
                      <a:alpha val="20000"/>
                    </a:srgb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0464AB38-103E-4DF0-B5CB-1D5EE30D1A5B}"/>
                  </a:ext>
                </a:extLst>
              </p:cNvPr>
              <p:cNvSpPr/>
              <p:nvPr/>
            </p:nvSpPr>
            <p:spPr>
              <a:xfrm>
                <a:off x="7882359" y="5428527"/>
                <a:ext cx="173621" cy="173621"/>
              </a:xfrm>
              <a:prstGeom prst="ellipse">
                <a:avLst/>
              </a:prstGeom>
              <a:gradFill>
                <a:gsLst>
                  <a:gs pos="0">
                    <a:srgbClr val="FFA62E"/>
                  </a:gs>
                  <a:gs pos="52000">
                    <a:srgbClr val="FF8811"/>
                  </a:gs>
                  <a:gs pos="100000">
                    <a:srgbClr val="FE970D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E64883D4-EFAD-401C-9CF8-44E8B8870F2F}"/>
              </a:ext>
            </a:extLst>
          </p:cNvPr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1CB53ED2-DF68-4B11-8E54-75DADC0A9C74}"/>
              </a:ext>
            </a:extLst>
          </p:cNvPr>
          <p:cNvSpPr/>
          <p:nvPr/>
        </p:nvSpPr>
        <p:spPr>
          <a:xfrm>
            <a:off x="0" y="6231022"/>
            <a:ext cx="12188394" cy="645962"/>
          </a:xfrm>
          <a:custGeom>
            <a:avLst/>
            <a:gdLst>
              <a:gd name="connsiteX0" fmla="*/ 2129740 w 12188394"/>
              <a:gd name="connsiteY0" fmla="*/ 87 h 645962"/>
              <a:gd name="connsiteX1" fmla="*/ 4733015 w 12188394"/>
              <a:gd name="connsiteY1" fmla="*/ 469509 h 645962"/>
              <a:gd name="connsiteX2" fmla="*/ 7723509 w 12188394"/>
              <a:gd name="connsiteY2" fmla="*/ 139904 h 645962"/>
              <a:gd name="connsiteX3" fmla="*/ 10671599 w 12188394"/>
              <a:gd name="connsiteY3" fmla="*/ 200290 h 645962"/>
              <a:gd name="connsiteX4" fmla="*/ 12169466 w 12188394"/>
              <a:gd name="connsiteY4" fmla="*/ 637613 h 645962"/>
              <a:gd name="connsiteX5" fmla="*/ 12188394 w 12188394"/>
              <a:gd name="connsiteY5" fmla="*/ 645962 h 645962"/>
              <a:gd name="connsiteX6" fmla="*/ 0 w 12188394"/>
              <a:gd name="connsiteY6" fmla="*/ 645962 h 645962"/>
              <a:gd name="connsiteX7" fmla="*/ 0 w 12188394"/>
              <a:gd name="connsiteY7" fmla="*/ 550134 h 645962"/>
              <a:gd name="connsiteX8" fmla="*/ 164640 w 12188394"/>
              <a:gd name="connsiteY8" fmla="*/ 460821 h 645962"/>
              <a:gd name="connsiteX9" fmla="*/ 1928289 w 12188394"/>
              <a:gd name="connsiteY9" fmla="*/ 4037 h 645962"/>
              <a:gd name="connsiteX10" fmla="*/ 2129740 w 12188394"/>
              <a:gd name="connsiteY10" fmla="*/ 87 h 64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8394" h="645962">
                <a:moveTo>
                  <a:pt x="2129740" y="87"/>
                </a:moveTo>
                <a:cubicBezTo>
                  <a:pt x="3093998" y="6739"/>
                  <a:pt x="3447641" y="394026"/>
                  <a:pt x="4733015" y="469509"/>
                </a:cubicBezTo>
                <a:cubicBezTo>
                  <a:pt x="5789077" y="532410"/>
                  <a:pt x="5734557" y="280804"/>
                  <a:pt x="7723509" y="139904"/>
                </a:cubicBezTo>
                <a:cubicBezTo>
                  <a:pt x="8793706" y="64422"/>
                  <a:pt x="9639768" y="9069"/>
                  <a:pt x="10671599" y="200290"/>
                </a:cubicBezTo>
                <a:cubicBezTo>
                  <a:pt x="11286459" y="313512"/>
                  <a:pt x="11790007" y="481932"/>
                  <a:pt x="12169466" y="637613"/>
                </a:cubicBezTo>
                <a:lnTo>
                  <a:pt x="12188394" y="645962"/>
                </a:lnTo>
                <a:lnTo>
                  <a:pt x="0" y="645962"/>
                </a:lnTo>
                <a:lnTo>
                  <a:pt x="0" y="550134"/>
                </a:lnTo>
                <a:lnTo>
                  <a:pt x="164640" y="460821"/>
                </a:lnTo>
                <a:cubicBezTo>
                  <a:pt x="615656" y="241333"/>
                  <a:pt x="1213478" y="34230"/>
                  <a:pt x="1928289" y="4037"/>
                </a:cubicBezTo>
                <a:cubicBezTo>
                  <a:pt x="1998458" y="892"/>
                  <a:pt x="2065456" y="-356"/>
                  <a:pt x="2129740" y="87"/>
                </a:cubicBezTo>
                <a:close/>
              </a:path>
            </a:pathLst>
          </a:custGeom>
          <a:gradFill>
            <a:gsLst>
              <a:gs pos="0">
                <a:srgbClr val="7AC0B5"/>
              </a:gs>
              <a:gs pos="100000">
                <a:srgbClr val="4AA89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6AA6B5B-001C-9578-41D4-F2B863515436}"/>
              </a:ext>
            </a:extLst>
          </p:cNvPr>
          <p:cNvSpPr txBox="1"/>
          <p:nvPr/>
        </p:nvSpPr>
        <p:spPr>
          <a:xfrm>
            <a:off x="486113" y="1529151"/>
            <a:ext cx="11160126" cy="669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</a:rPr>
              <a:t>Credit Division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189B900-F247-A395-EFA0-0F1608779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0351" y="2552188"/>
            <a:ext cx="939165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88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42663113-ED93-437B-9F24-65E03A62D4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42987"/>
            <a:ext cx="12192000" cy="1433997"/>
          </a:xfrm>
          <a:prstGeom prst="rect">
            <a:avLst/>
          </a:prstGeom>
          <a:effectLst>
            <a:innerShdw>
              <a:schemeClr val="bg2">
                <a:lumMod val="90000"/>
              </a:schemeClr>
            </a:innerShdw>
          </a:effectLst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0D7AD124-4FFE-4969-8A1B-82E5A09FF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4121" y="485484"/>
            <a:ext cx="2831940" cy="52035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F501BFE-44B9-45AC-914F-F1A9F193FA6D}"/>
              </a:ext>
            </a:extLst>
          </p:cNvPr>
          <p:cNvSpPr txBox="1"/>
          <p:nvPr/>
        </p:nvSpPr>
        <p:spPr>
          <a:xfrm>
            <a:off x="412248" y="539282"/>
            <a:ext cx="8176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06383C"/>
                </a:solidFill>
                <a:latin typeface="Arial Black" panose="020B0A04020102020204" pitchFamily="34" charset="0"/>
              </a:rPr>
              <a:t>Credit Limit Analysis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406BCBD-6D59-4F8F-90C2-FF8F6EE4C202}"/>
              </a:ext>
            </a:extLst>
          </p:cNvPr>
          <p:cNvGrpSpPr/>
          <p:nvPr/>
        </p:nvGrpSpPr>
        <p:grpSpPr>
          <a:xfrm>
            <a:off x="515938" y="1279124"/>
            <a:ext cx="1308207" cy="328574"/>
            <a:chOff x="5363562" y="1640097"/>
            <a:chExt cx="1308207" cy="32857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87C9469-7F3A-4230-839C-741BD9E9C1F4}"/>
                </a:ext>
              </a:extLst>
            </p:cNvPr>
            <p:cNvSpPr/>
            <p:nvPr/>
          </p:nvSpPr>
          <p:spPr>
            <a:xfrm>
              <a:off x="5520231" y="1775991"/>
              <a:ext cx="1151538" cy="53504"/>
            </a:xfrm>
            <a:prstGeom prst="rect">
              <a:avLst/>
            </a:prstGeom>
            <a:gradFill>
              <a:gsLst>
                <a:gs pos="0">
                  <a:srgbClr val="FFA62E"/>
                </a:gs>
                <a:gs pos="52000">
                  <a:srgbClr val="FF8811"/>
                </a:gs>
                <a:gs pos="100000">
                  <a:srgbClr val="FE970D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B0D74C7-B3AA-4946-92F0-35516DD45718}"/>
                </a:ext>
              </a:extLst>
            </p:cNvPr>
            <p:cNvGrpSpPr/>
            <p:nvPr/>
          </p:nvGrpSpPr>
          <p:grpSpPr>
            <a:xfrm>
              <a:off x="5363562" y="1640097"/>
              <a:ext cx="328578" cy="328574"/>
              <a:chOff x="7719249" y="5265420"/>
              <a:chExt cx="499840" cy="499834"/>
            </a:xfrm>
          </p:grpSpPr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46D0B33D-0E81-4BB1-8956-567E9D95C31C}"/>
                  </a:ext>
                </a:extLst>
              </p:cNvPr>
              <p:cNvSpPr/>
              <p:nvPr/>
            </p:nvSpPr>
            <p:spPr>
              <a:xfrm>
                <a:off x="7719249" y="5265420"/>
                <a:ext cx="499840" cy="499834"/>
              </a:xfrm>
              <a:prstGeom prst="ellipse">
                <a:avLst/>
              </a:prstGeom>
              <a:gradFill>
                <a:gsLst>
                  <a:gs pos="0">
                    <a:srgbClr val="FFA62E">
                      <a:alpha val="20000"/>
                    </a:srgbClr>
                  </a:gs>
                  <a:gs pos="52000">
                    <a:srgbClr val="FF8811">
                      <a:alpha val="18000"/>
                    </a:srgbClr>
                  </a:gs>
                  <a:gs pos="100000">
                    <a:srgbClr val="FE970D">
                      <a:alpha val="20000"/>
                    </a:srgb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0464AB38-103E-4DF0-B5CB-1D5EE30D1A5B}"/>
                  </a:ext>
                </a:extLst>
              </p:cNvPr>
              <p:cNvSpPr/>
              <p:nvPr/>
            </p:nvSpPr>
            <p:spPr>
              <a:xfrm>
                <a:off x="7882359" y="5428527"/>
                <a:ext cx="173621" cy="173621"/>
              </a:xfrm>
              <a:prstGeom prst="ellipse">
                <a:avLst/>
              </a:prstGeom>
              <a:gradFill>
                <a:gsLst>
                  <a:gs pos="0">
                    <a:srgbClr val="FFA62E"/>
                  </a:gs>
                  <a:gs pos="52000">
                    <a:srgbClr val="FF8811"/>
                  </a:gs>
                  <a:gs pos="100000">
                    <a:srgbClr val="FE970D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E64883D4-EFAD-401C-9CF8-44E8B8870F2F}"/>
              </a:ext>
            </a:extLst>
          </p:cNvPr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1CB53ED2-DF68-4B11-8E54-75DADC0A9C74}"/>
              </a:ext>
            </a:extLst>
          </p:cNvPr>
          <p:cNvSpPr/>
          <p:nvPr/>
        </p:nvSpPr>
        <p:spPr>
          <a:xfrm>
            <a:off x="0" y="6231022"/>
            <a:ext cx="12188394" cy="645962"/>
          </a:xfrm>
          <a:custGeom>
            <a:avLst/>
            <a:gdLst>
              <a:gd name="connsiteX0" fmla="*/ 2129740 w 12188394"/>
              <a:gd name="connsiteY0" fmla="*/ 87 h 645962"/>
              <a:gd name="connsiteX1" fmla="*/ 4733015 w 12188394"/>
              <a:gd name="connsiteY1" fmla="*/ 469509 h 645962"/>
              <a:gd name="connsiteX2" fmla="*/ 7723509 w 12188394"/>
              <a:gd name="connsiteY2" fmla="*/ 139904 h 645962"/>
              <a:gd name="connsiteX3" fmla="*/ 10671599 w 12188394"/>
              <a:gd name="connsiteY3" fmla="*/ 200290 h 645962"/>
              <a:gd name="connsiteX4" fmla="*/ 12169466 w 12188394"/>
              <a:gd name="connsiteY4" fmla="*/ 637613 h 645962"/>
              <a:gd name="connsiteX5" fmla="*/ 12188394 w 12188394"/>
              <a:gd name="connsiteY5" fmla="*/ 645962 h 645962"/>
              <a:gd name="connsiteX6" fmla="*/ 0 w 12188394"/>
              <a:gd name="connsiteY6" fmla="*/ 645962 h 645962"/>
              <a:gd name="connsiteX7" fmla="*/ 0 w 12188394"/>
              <a:gd name="connsiteY7" fmla="*/ 550134 h 645962"/>
              <a:gd name="connsiteX8" fmla="*/ 164640 w 12188394"/>
              <a:gd name="connsiteY8" fmla="*/ 460821 h 645962"/>
              <a:gd name="connsiteX9" fmla="*/ 1928289 w 12188394"/>
              <a:gd name="connsiteY9" fmla="*/ 4037 h 645962"/>
              <a:gd name="connsiteX10" fmla="*/ 2129740 w 12188394"/>
              <a:gd name="connsiteY10" fmla="*/ 87 h 64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8394" h="645962">
                <a:moveTo>
                  <a:pt x="2129740" y="87"/>
                </a:moveTo>
                <a:cubicBezTo>
                  <a:pt x="3093998" y="6739"/>
                  <a:pt x="3447641" y="394026"/>
                  <a:pt x="4733015" y="469509"/>
                </a:cubicBezTo>
                <a:cubicBezTo>
                  <a:pt x="5789077" y="532410"/>
                  <a:pt x="5734557" y="280804"/>
                  <a:pt x="7723509" y="139904"/>
                </a:cubicBezTo>
                <a:cubicBezTo>
                  <a:pt x="8793706" y="64422"/>
                  <a:pt x="9639768" y="9069"/>
                  <a:pt x="10671599" y="200290"/>
                </a:cubicBezTo>
                <a:cubicBezTo>
                  <a:pt x="11286459" y="313512"/>
                  <a:pt x="11790007" y="481932"/>
                  <a:pt x="12169466" y="637613"/>
                </a:cubicBezTo>
                <a:lnTo>
                  <a:pt x="12188394" y="645962"/>
                </a:lnTo>
                <a:lnTo>
                  <a:pt x="0" y="645962"/>
                </a:lnTo>
                <a:lnTo>
                  <a:pt x="0" y="550134"/>
                </a:lnTo>
                <a:lnTo>
                  <a:pt x="164640" y="460821"/>
                </a:lnTo>
                <a:cubicBezTo>
                  <a:pt x="615656" y="241333"/>
                  <a:pt x="1213478" y="34230"/>
                  <a:pt x="1928289" y="4037"/>
                </a:cubicBezTo>
                <a:cubicBezTo>
                  <a:pt x="1998458" y="892"/>
                  <a:pt x="2065456" y="-356"/>
                  <a:pt x="2129740" y="87"/>
                </a:cubicBezTo>
                <a:close/>
              </a:path>
            </a:pathLst>
          </a:custGeom>
          <a:gradFill>
            <a:gsLst>
              <a:gs pos="0">
                <a:srgbClr val="7AC0B5"/>
              </a:gs>
              <a:gs pos="100000">
                <a:srgbClr val="4AA89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6AA6B5B-001C-9578-41D4-F2B863515436}"/>
              </a:ext>
            </a:extLst>
          </p:cNvPr>
          <p:cNvSpPr txBox="1"/>
          <p:nvPr/>
        </p:nvSpPr>
        <p:spPr>
          <a:xfrm>
            <a:off x="486113" y="1529151"/>
            <a:ext cx="11160126" cy="1471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</a:rPr>
              <a:t>Random Forest Regression </a:t>
            </a:r>
          </a:p>
          <a:p>
            <a:pPr lvl="1">
              <a:lnSpc>
                <a:spcPct val="150000"/>
              </a:lnSpc>
              <a:spcBef>
                <a:spcPts val="1200"/>
              </a:spcBef>
            </a:pPr>
            <a:r>
              <a:rPr lang="en-US" altLang="zh-CN" sz="28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Wingdings" panose="05000000000000000000" pitchFamily="2" charset="2"/>
              </a:rPr>
              <a:t></a:t>
            </a:r>
            <a:r>
              <a:rPr lang="en-US" altLang="zh-CN" sz="28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</a:rPr>
              <a:t>Predict credit limit!</a:t>
            </a:r>
          </a:p>
        </p:txBody>
      </p:sp>
    </p:spTree>
    <p:extLst>
      <p:ext uri="{BB962C8B-B14F-4D97-AF65-F5344CB8AC3E}">
        <p14:creationId xmlns:p14="http://schemas.microsoft.com/office/powerpoint/2010/main" val="3612736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42663113-ED93-437B-9F24-65E03A62D4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42987"/>
            <a:ext cx="12192000" cy="1433997"/>
          </a:xfrm>
          <a:prstGeom prst="rect">
            <a:avLst/>
          </a:prstGeom>
          <a:effectLst>
            <a:innerShdw>
              <a:schemeClr val="bg2">
                <a:lumMod val="90000"/>
              </a:schemeClr>
            </a:innerShdw>
          </a:effectLst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0D7AD124-4FFE-4969-8A1B-82E5A09FF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4121" y="485484"/>
            <a:ext cx="2831940" cy="52035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F501BFE-44B9-45AC-914F-F1A9F193FA6D}"/>
              </a:ext>
            </a:extLst>
          </p:cNvPr>
          <p:cNvSpPr txBox="1"/>
          <p:nvPr/>
        </p:nvSpPr>
        <p:spPr>
          <a:xfrm>
            <a:off x="412248" y="539282"/>
            <a:ext cx="8176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06383C"/>
                </a:solidFill>
                <a:latin typeface="Arial Black" panose="020B0A04020102020204" pitchFamily="34" charset="0"/>
              </a:rPr>
              <a:t>Credit Limit Analysis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406BCBD-6D59-4F8F-90C2-FF8F6EE4C202}"/>
              </a:ext>
            </a:extLst>
          </p:cNvPr>
          <p:cNvGrpSpPr/>
          <p:nvPr/>
        </p:nvGrpSpPr>
        <p:grpSpPr>
          <a:xfrm>
            <a:off x="515938" y="1279124"/>
            <a:ext cx="1308207" cy="328574"/>
            <a:chOff x="5363562" y="1640097"/>
            <a:chExt cx="1308207" cy="32857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87C9469-7F3A-4230-839C-741BD9E9C1F4}"/>
                </a:ext>
              </a:extLst>
            </p:cNvPr>
            <p:cNvSpPr/>
            <p:nvPr/>
          </p:nvSpPr>
          <p:spPr>
            <a:xfrm>
              <a:off x="5520231" y="1775991"/>
              <a:ext cx="1151538" cy="53504"/>
            </a:xfrm>
            <a:prstGeom prst="rect">
              <a:avLst/>
            </a:prstGeom>
            <a:gradFill>
              <a:gsLst>
                <a:gs pos="0">
                  <a:srgbClr val="FFA62E"/>
                </a:gs>
                <a:gs pos="52000">
                  <a:srgbClr val="FF8811"/>
                </a:gs>
                <a:gs pos="100000">
                  <a:srgbClr val="FE970D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B0D74C7-B3AA-4946-92F0-35516DD45718}"/>
                </a:ext>
              </a:extLst>
            </p:cNvPr>
            <p:cNvGrpSpPr/>
            <p:nvPr/>
          </p:nvGrpSpPr>
          <p:grpSpPr>
            <a:xfrm>
              <a:off x="5363562" y="1640097"/>
              <a:ext cx="328578" cy="328574"/>
              <a:chOff x="7719249" y="5265420"/>
              <a:chExt cx="499840" cy="499834"/>
            </a:xfrm>
          </p:grpSpPr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46D0B33D-0E81-4BB1-8956-567E9D95C31C}"/>
                  </a:ext>
                </a:extLst>
              </p:cNvPr>
              <p:cNvSpPr/>
              <p:nvPr/>
            </p:nvSpPr>
            <p:spPr>
              <a:xfrm>
                <a:off x="7719249" y="5265420"/>
                <a:ext cx="499840" cy="499834"/>
              </a:xfrm>
              <a:prstGeom prst="ellipse">
                <a:avLst/>
              </a:prstGeom>
              <a:gradFill>
                <a:gsLst>
                  <a:gs pos="0">
                    <a:srgbClr val="FFA62E">
                      <a:alpha val="20000"/>
                    </a:srgbClr>
                  </a:gs>
                  <a:gs pos="52000">
                    <a:srgbClr val="FF8811">
                      <a:alpha val="18000"/>
                    </a:srgbClr>
                  </a:gs>
                  <a:gs pos="100000">
                    <a:srgbClr val="FE970D">
                      <a:alpha val="20000"/>
                    </a:srgb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0464AB38-103E-4DF0-B5CB-1D5EE30D1A5B}"/>
                  </a:ext>
                </a:extLst>
              </p:cNvPr>
              <p:cNvSpPr/>
              <p:nvPr/>
            </p:nvSpPr>
            <p:spPr>
              <a:xfrm>
                <a:off x="7882359" y="5428527"/>
                <a:ext cx="173621" cy="173621"/>
              </a:xfrm>
              <a:prstGeom prst="ellipse">
                <a:avLst/>
              </a:prstGeom>
              <a:gradFill>
                <a:gsLst>
                  <a:gs pos="0">
                    <a:srgbClr val="FFA62E"/>
                  </a:gs>
                  <a:gs pos="52000">
                    <a:srgbClr val="FF8811"/>
                  </a:gs>
                  <a:gs pos="100000">
                    <a:srgbClr val="FE970D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E64883D4-EFAD-401C-9CF8-44E8B8870F2F}"/>
              </a:ext>
            </a:extLst>
          </p:cNvPr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1CB53ED2-DF68-4B11-8E54-75DADC0A9C74}"/>
              </a:ext>
            </a:extLst>
          </p:cNvPr>
          <p:cNvSpPr/>
          <p:nvPr/>
        </p:nvSpPr>
        <p:spPr>
          <a:xfrm>
            <a:off x="0" y="6231022"/>
            <a:ext cx="12188394" cy="645962"/>
          </a:xfrm>
          <a:custGeom>
            <a:avLst/>
            <a:gdLst>
              <a:gd name="connsiteX0" fmla="*/ 2129740 w 12188394"/>
              <a:gd name="connsiteY0" fmla="*/ 87 h 645962"/>
              <a:gd name="connsiteX1" fmla="*/ 4733015 w 12188394"/>
              <a:gd name="connsiteY1" fmla="*/ 469509 h 645962"/>
              <a:gd name="connsiteX2" fmla="*/ 7723509 w 12188394"/>
              <a:gd name="connsiteY2" fmla="*/ 139904 h 645962"/>
              <a:gd name="connsiteX3" fmla="*/ 10671599 w 12188394"/>
              <a:gd name="connsiteY3" fmla="*/ 200290 h 645962"/>
              <a:gd name="connsiteX4" fmla="*/ 12169466 w 12188394"/>
              <a:gd name="connsiteY4" fmla="*/ 637613 h 645962"/>
              <a:gd name="connsiteX5" fmla="*/ 12188394 w 12188394"/>
              <a:gd name="connsiteY5" fmla="*/ 645962 h 645962"/>
              <a:gd name="connsiteX6" fmla="*/ 0 w 12188394"/>
              <a:gd name="connsiteY6" fmla="*/ 645962 h 645962"/>
              <a:gd name="connsiteX7" fmla="*/ 0 w 12188394"/>
              <a:gd name="connsiteY7" fmla="*/ 550134 h 645962"/>
              <a:gd name="connsiteX8" fmla="*/ 164640 w 12188394"/>
              <a:gd name="connsiteY8" fmla="*/ 460821 h 645962"/>
              <a:gd name="connsiteX9" fmla="*/ 1928289 w 12188394"/>
              <a:gd name="connsiteY9" fmla="*/ 4037 h 645962"/>
              <a:gd name="connsiteX10" fmla="*/ 2129740 w 12188394"/>
              <a:gd name="connsiteY10" fmla="*/ 87 h 64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8394" h="645962">
                <a:moveTo>
                  <a:pt x="2129740" y="87"/>
                </a:moveTo>
                <a:cubicBezTo>
                  <a:pt x="3093998" y="6739"/>
                  <a:pt x="3447641" y="394026"/>
                  <a:pt x="4733015" y="469509"/>
                </a:cubicBezTo>
                <a:cubicBezTo>
                  <a:pt x="5789077" y="532410"/>
                  <a:pt x="5734557" y="280804"/>
                  <a:pt x="7723509" y="139904"/>
                </a:cubicBezTo>
                <a:cubicBezTo>
                  <a:pt x="8793706" y="64422"/>
                  <a:pt x="9639768" y="9069"/>
                  <a:pt x="10671599" y="200290"/>
                </a:cubicBezTo>
                <a:cubicBezTo>
                  <a:pt x="11286459" y="313512"/>
                  <a:pt x="11790007" y="481932"/>
                  <a:pt x="12169466" y="637613"/>
                </a:cubicBezTo>
                <a:lnTo>
                  <a:pt x="12188394" y="645962"/>
                </a:lnTo>
                <a:lnTo>
                  <a:pt x="0" y="645962"/>
                </a:lnTo>
                <a:lnTo>
                  <a:pt x="0" y="550134"/>
                </a:lnTo>
                <a:lnTo>
                  <a:pt x="164640" y="460821"/>
                </a:lnTo>
                <a:cubicBezTo>
                  <a:pt x="615656" y="241333"/>
                  <a:pt x="1213478" y="34230"/>
                  <a:pt x="1928289" y="4037"/>
                </a:cubicBezTo>
                <a:cubicBezTo>
                  <a:pt x="1998458" y="892"/>
                  <a:pt x="2065456" y="-356"/>
                  <a:pt x="2129740" y="87"/>
                </a:cubicBezTo>
                <a:close/>
              </a:path>
            </a:pathLst>
          </a:custGeom>
          <a:gradFill>
            <a:gsLst>
              <a:gs pos="0">
                <a:srgbClr val="7AC0B5"/>
              </a:gs>
              <a:gs pos="100000">
                <a:srgbClr val="4AA89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6AA6B5B-001C-9578-41D4-F2B863515436}"/>
              </a:ext>
            </a:extLst>
          </p:cNvPr>
          <p:cNvSpPr txBox="1"/>
          <p:nvPr/>
        </p:nvSpPr>
        <p:spPr>
          <a:xfrm>
            <a:off x="486113" y="1529151"/>
            <a:ext cx="11160126" cy="1471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</a:rPr>
              <a:t>Piecewise Random Forest Regression </a:t>
            </a:r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rgbClr val="06383C"/>
              </a:solidFill>
              <a:latin typeface="Arial Black" panose="020B0A04020102020204" pitchFamily="34" charset="0"/>
              <a:ea typeface="思源黑体 CN Bold" panose="020B08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E7D55C-F9B0-E09C-33A9-7B435F4C0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638" y="2393717"/>
            <a:ext cx="6105525" cy="22955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2653B7B-35E8-08F2-8629-836D994E5E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58" y="2376640"/>
            <a:ext cx="496252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029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42663113-ED93-437B-9F24-65E03A62D4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42987"/>
            <a:ext cx="12192000" cy="1433997"/>
          </a:xfrm>
          <a:prstGeom prst="rect">
            <a:avLst/>
          </a:prstGeom>
          <a:effectLst>
            <a:innerShdw>
              <a:schemeClr val="bg2">
                <a:lumMod val="90000"/>
              </a:schemeClr>
            </a:innerShdw>
          </a:effectLst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0D7AD124-4FFE-4969-8A1B-82E5A09FF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4121" y="485484"/>
            <a:ext cx="2831940" cy="52035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F501BFE-44B9-45AC-914F-F1A9F193FA6D}"/>
              </a:ext>
            </a:extLst>
          </p:cNvPr>
          <p:cNvSpPr txBox="1"/>
          <p:nvPr/>
        </p:nvSpPr>
        <p:spPr>
          <a:xfrm>
            <a:off x="412248" y="539282"/>
            <a:ext cx="8176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06383C"/>
                </a:solidFill>
                <a:latin typeface="Arial Black" panose="020B0A04020102020204" pitchFamily="34" charset="0"/>
              </a:rPr>
              <a:t>Credit Limit Analysis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406BCBD-6D59-4F8F-90C2-FF8F6EE4C202}"/>
              </a:ext>
            </a:extLst>
          </p:cNvPr>
          <p:cNvGrpSpPr/>
          <p:nvPr/>
        </p:nvGrpSpPr>
        <p:grpSpPr>
          <a:xfrm>
            <a:off x="515938" y="1279124"/>
            <a:ext cx="1308207" cy="328574"/>
            <a:chOff x="5363562" y="1640097"/>
            <a:chExt cx="1308207" cy="32857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87C9469-7F3A-4230-839C-741BD9E9C1F4}"/>
                </a:ext>
              </a:extLst>
            </p:cNvPr>
            <p:cNvSpPr/>
            <p:nvPr/>
          </p:nvSpPr>
          <p:spPr>
            <a:xfrm>
              <a:off x="5520231" y="1775991"/>
              <a:ext cx="1151538" cy="53504"/>
            </a:xfrm>
            <a:prstGeom prst="rect">
              <a:avLst/>
            </a:prstGeom>
            <a:gradFill>
              <a:gsLst>
                <a:gs pos="0">
                  <a:srgbClr val="FFA62E"/>
                </a:gs>
                <a:gs pos="52000">
                  <a:srgbClr val="FF8811"/>
                </a:gs>
                <a:gs pos="100000">
                  <a:srgbClr val="FE970D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B0D74C7-B3AA-4946-92F0-35516DD45718}"/>
                </a:ext>
              </a:extLst>
            </p:cNvPr>
            <p:cNvGrpSpPr/>
            <p:nvPr/>
          </p:nvGrpSpPr>
          <p:grpSpPr>
            <a:xfrm>
              <a:off x="5363562" y="1640097"/>
              <a:ext cx="328578" cy="328574"/>
              <a:chOff x="7719249" y="5265420"/>
              <a:chExt cx="499840" cy="499834"/>
            </a:xfrm>
          </p:grpSpPr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46D0B33D-0E81-4BB1-8956-567E9D95C31C}"/>
                  </a:ext>
                </a:extLst>
              </p:cNvPr>
              <p:cNvSpPr/>
              <p:nvPr/>
            </p:nvSpPr>
            <p:spPr>
              <a:xfrm>
                <a:off x="7719249" y="5265420"/>
                <a:ext cx="499840" cy="499834"/>
              </a:xfrm>
              <a:prstGeom prst="ellipse">
                <a:avLst/>
              </a:prstGeom>
              <a:gradFill>
                <a:gsLst>
                  <a:gs pos="0">
                    <a:srgbClr val="FFA62E">
                      <a:alpha val="20000"/>
                    </a:srgbClr>
                  </a:gs>
                  <a:gs pos="52000">
                    <a:srgbClr val="FF8811">
                      <a:alpha val="18000"/>
                    </a:srgbClr>
                  </a:gs>
                  <a:gs pos="100000">
                    <a:srgbClr val="FE970D">
                      <a:alpha val="20000"/>
                    </a:srgb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0464AB38-103E-4DF0-B5CB-1D5EE30D1A5B}"/>
                  </a:ext>
                </a:extLst>
              </p:cNvPr>
              <p:cNvSpPr/>
              <p:nvPr/>
            </p:nvSpPr>
            <p:spPr>
              <a:xfrm>
                <a:off x="7882359" y="5428527"/>
                <a:ext cx="173621" cy="173621"/>
              </a:xfrm>
              <a:prstGeom prst="ellipse">
                <a:avLst/>
              </a:prstGeom>
              <a:gradFill>
                <a:gsLst>
                  <a:gs pos="0">
                    <a:srgbClr val="FFA62E"/>
                  </a:gs>
                  <a:gs pos="52000">
                    <a:srgbClr val="FF8811"/>
                  </a:gs>
                  <a:gs pos="100000">
                    <a:srgbClr val="FE970D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E64883D4-EFAD-401C-9CF8-44E8B8870F2F}"/>
              </a:ext>
            </a:extLst>
          </p:cNvPr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1CB53ED2-DF68-4B11-8E54-75DADC0A9C74}"/>
              </a:ext>
            </a:extLst>
          </p:cNvPr>
          <p:cNvSpPr/>
          <p:nvPr/>
        </p:nvSpPr>
        <p:spPr>
          <a:xfrm>
            <a:off x="0" y="6231022"/>
            <a:ext cx="12188394" cy="645962"/>
          </a:xfrm>
          <a:custGeom>
            <a:avLst/>
            <a:gdLst>
              <a:gd name="connsiteX0" fmla="*/ 2129740 w 12188394"/>
              <a:gd name="connsiteY0" fmla="*/ 87 h 645962"/>
              <a:gd name="connsiteX1" fmla="*/ 4733015 w 12188394"/>
              <a:gd name="connsiteY1" fmla="*/ 469509 h 645962"/>
              <a:gd name="connsiteX2" fmla="*/ 7723509 w 12188394"/>
              <a:gd name="connsiteY2" fmla="*/ 139904 h 645962"/>
              <a:gd name="connsiteX3" fmla="*/ 10671599 w 12188394"/>
              <a:gd name="connsiteY3" fmla="*/ 200290 h 645962"/>
              <a:gd name="connsiteX4" fmla="*/ 12169466 w 12188394"/>
              <a:gd name="connsiteY4" fmla="*/ 637613 h 645962"/>
              <a:gd name="connsiteX5" fmla="*/ 12188394 w 12188394"/>
              <a:gd name="connsiteY5" fmla="*/ 645962 h 645962"/>
              <a:gd name="connsiteX6" fmla="*/ 0 w 12188394"/>
              <a:gd name="connsiteY6" fmla="*/ 645962 h 645962"/>
              <a:gd name="connsiteX7" fmla="*/ 0 w 12188394"/>
              <a:gd name="connsiteY7" fmla="*/ 550134 h 645962"/>
              <a:gd name="connsiteX8" fmla="*/ 164640 w 12188394"/>
              <a:gd name="connsiteY8" fmla="*/ 460821 h 645962"/>
              <a:gd name="connsiteX9" fmla="*/ 1928289 w 12188394"/>
              <a:gd name="connsiteY9" fmla="*/ 4037 h 645962"/>
              <a:gd name="connsiteX10" fmla="*/ 2129740 w 12188394"/>
              <a:gd name="connsiteY10" fmla="*/ 87 h 64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8394" h="645962">
                <a:moveTo>
                  <a:pt x="2129740" y="87"/>
                </a:moveTo>
                <a:cubicBezTo>
                  <a:pt x="3093998" y="6739"/>
                  <a:pt x="3447641" y="394026"/>
                  <a:pt x="4733015" y="469509"/>
                </a:cubicBezTo>
                <a:cubicBezTo>
                  <a:pt x="5789077" y="532410"/>
                  <a:pt x="5734557" y="280804"/>
                  <a:pt x="7723509" y="139904"/>
                </a:cubicBezTo>
                <a:cubicBezTo>
                  <a:pt x="8793706" y="64422"/>
                  <a:pt x="9639768" y="9069"/>
                  <a:pt x="10671599" y="200290"/>
                </a:cubicBezTo>
                <a:cubicBezTo>
                  <a:pt x="11286459" y="313512"/>
                  <a:pt x="11790007" y="481932"/>
                  <a:pt x="12169466" y="637613"/>
                </a:cubicBezTo>
                <a:lnTo>
                  <a:pt x="12188394" y="645962"/>
                </a:lnTo>
                <a:lnTo>
                  <a:pt x="0" y="645962"/>
                </a:lnTo>
                <a:lnTo>
                  <a:pt x="0" y="550134"/>
                </a:lnTo>
                <a:lnTo>
                  <a:pt x="164640" y="460821"/>
                </a:lnTo>
                <a:cubicBezTo>
                  <a:pt x="615656" y="241333"/>
                  <a:pt x="1213478" y="34230"/>
                  <a:pt x="1928289" y="4037"/>
                </a:cubicBezTo>
                <a:cubicBezTo>
                  <a:pt x="1998458" y="892"/>
                  <a:pt x="2065456" y="-356"/>
                  <a:pt x="2129740" y="87"/>
                </a:cubicBezTo>
                <a:close/>
              </a:path>
            </a:pathLst>
          </a:custGeom>
          <a:gradFill>
            <a:gsLst>
              <a:gs pos="0">
                <a:srgbClr val="7AC0B5"/>
              </a:gs>
              <a:gs pos="100000">
                <a:srgbClr val="4AA89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6AA6B5B-001C-9578-41D4-F2B863515436}"/>
              </a:ext>
            </a:extLst>
          </p:cNvPr>
          <p:cNvSpPr txBox="1"/>
          <p:nvPr/>
        </p:nvSpPr>
        <p:spPr>
          <a:xfrm>
            <a:off x="412248" y="2786727"/>
            <a:ext cx="11160126" cy="1471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200"/>
              </a:spcBef>
            </a:pPr>
            <a:r>
              <a:rPr lang="en-US" altLang="zh-CN" sz="28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</a:rPr>
              <a:t>MSE: 0.5272</a:t>
            </a:r>
            <a:r>
              <a:rPr lang="en-US" altLang="zh-CN" sz="28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Wingdings" panose="05000000000000000000" pitchFamily="2" charset="2"/>
              </a:rPr>
              <a:t>0.3916</a:t>
            </a:r>
            <a:r>
              <a:rPr lang="en-US" altLang="zh-CN" sz="28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</a:rPr>
              <a:t> </a:t>
            </a:r>
          </a:p>
          <a:p>
            <a:pPr algn="ctr">
              <a:lnSpc>
                <a:spcPct val="150000"/>
              </a:lnSpc>
              <a:spcBef>
                <a:spcPts val="1200"/>
              </a:spcBef>
            </a:pPr>
            <a:r>
              <a:rPr lang="en-US" altLang="zh-CN" sz="28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</a:rPr>
              <a:t>Improve: 25.72%</a:t>
            </a:r>
          </a:p>
        </p:txBody>
      </p:sp>
    </p:spTree>
    <p:extLst>
      <p:ext uri="{BB962C8B-B14F-4D97-AF65-F5344CB8AC3E}">
        <p14:creationId xmlns:p14="http://schemas.microsoft.com/office/powerpoint/2010/main" val="3276160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42663113-ED93-437B-9F24-65E03A62D4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42987"/>
            <a:ext cx="12192000" cy="1433997"/>
          </a:xfrm>
          <a:prstGeom prst="rect">
            <a:avLst/>
          </a:prstGeom>
          <a:effectLst>
            <a:innerShdw>
              <a:schemeClr val="bg2">
                <a:lumMod val="90000"/>
              </a:schemeClr>
            </a:innerShdw>
          </a:effectLst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0D7AD124-4FFE-4969-8A1B-82E5A09FF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4121" y="485484"/>
            <a:ext cx="2831940" cy="52035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F501BFE-44B9-45AC-914F-F1A9F193FA6D}"/>
              </a:ext>
            </a:extLst>
          </p:cNvPr>
          <p:cNvSpPr txBox="1"/>
          <p:nvPr/>
        </p:nvSpPr>
        <p:spPr>
          <a:xfrm>
            <a:off x="412248" y="539282"/>
            <a:ext cx="8176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06383C"/>
                </a:solidFill>
                <a:latin typeface="Arial Black" panose="020B0A04020102020204" pitchFamily="34" charset="0"/>
              </a:rPr>
              <a:t>Fuzzy Clustering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406BCBD-6D59-4F8F-90C2-FF8F6EE4C202}"/>
              </a:ext>
            </a:extLst>
          </p:cNvPr>
          <p:cNvGrpSpPr/>
          <p:nvPr/>
        </p:nvGrpSpPr>
        <p:grpSpPr>
          <a:xfrm>
            <a:off x="515938" y="1279124"/>
            <a:ext cx="1308207" cy="328574"/>
            <a:chOff x="5363562" y="1640097"/>
            <a:chExt cx="1308207" cy="32857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87C9469-7F3A-4230-839C-741BD9E9C1F4}"/>
                </a:ext>
              </a:extLst>
            </p:cNvPr>
            <p:cNvSpPr/>
            <p:nvPr/>
          </p:nvSpPr>
          <p:spPr>
            <a:xfrm>
              <a:off x="5520231" y="1775991"/>
              <a:ext cx="1151538" cy="53504"/>
            </a:xfrm>
            <a:prstGeom prst="rect">
              <a:avLst/>
            </a:prstGeom>
            <a:gradFill>
              <a:gsLst>
                <a:gs pos="0">
                  <a:srgbClr val="FFA62E"/>
                </a:gs>
                <a:gs pos="52000">
                  <a:srgbClr val="FF8811"/>
                </a:gs>
                <a:gs pos="100000">
                  <a:srgbClr val="FE970D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B0D74C7-B3AA-4946-92F0-35516DD45718}"/>
                </a:ext>
              </a:extLst>
            </p:cNvPr>
            <p:cNvGrpSpPr/>
            <p:nvPr/>
          </p:nvGrpSpPr>
          <p:grpSpPr>
            <a:xfrm>
              <a:off x="5363562" y="1640097"/>
              <a:ext cx="328578" cy="328574"/>
              <a:chOff x="7719249" y="5265420"/>
              <a:chExt cx="499840" cy="499834"/>
            </a:xfrm>
          </p:grpSpPr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46D0B33D-0E81-4BB1-8956-567E9D95C31C}"/>
                  </a:ext>
                </a:extLst>
              </p:cNvPr>
              <p:cNvSpPr/>
              <p:nvPr/>
            </p:nvSpPr>
            <p:spPr>
              <a:xfrm>
                <a:off x="7719249" y="5265420"/>
                <a:ext cx="499840" cy="499834"/>
              </a:xfrm>
              <a:prstGeom prst="ellipse">
                <a:avLst/>
              </a:prstGeom>
              <a:gradFill>
                <a:gsLst>
                  <a:gs pos="0">
                    <a:srgbClr val="FFA62E">
                      <a:alpha val="20000"/>
                    </a:srgbClr>
                  </a:gs>
                  <a:gs pos="52000">
                    <a:srgbClr val="FF8811">
                      <a:alpha val="18000"/>
                    </a:srgbClr>
                  </a:gs>
                  <a:gs pos="100000">
                    <a:srgbClr val="FE970D">
                      <a:alpha val="20000"/>
                    </a:srgb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0464AB38-103E-4DF0-B5CB-1D5EE30D1A5B}"/>
                  </a:ext>
                </a:extLst>
              </p:cNvPr>
              <p:cNvSpPr/>
              <p:nvPr/>
            </p:nvSpPr>
            <p:spPr>
              <a:xfrm>
                <a:off x="7882359" y="5428527"/>
                <a:ext cx="173621" cy="173621"/>
              </a:xfrm>
              <a:prstGeom prst="ellipse">
                <a:avLst/>
              </a:prstGeom>
              <a:gradFill>
                <a:gsLst>
                  <a:gs pos="0">
                    <a:srgbClr val="FFA62E"/>
                  </a:gs>
                  <a:gs pos="52000">
                    <a:srgbClr val="FF8811"/>
                  </a:gs>
                  <a:gs pos="100000">
                    <a:srgbClr val="FE970D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E64883D4-EFAD-401C-9CF8-44E8B8870F2F}"/>
              </a:ext>
            </a:extLst>
          </p:cNvPr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1CB53ED2-DF68-4B11-8E54-75DADC0A9C74}"/>
              </a:ext>
            </a:extLst>
          </p:cNvPr>
          <p:cNvSpPr/>
          <p:nvPr/>
        </p:nvSpPr>
        <p:spPr>
          <a:xfrm>
            <a:off x="0" y="6231022"/>
            <a:ext cx="12188394" cy="645962"/>
          </a:xfrm>
          <a:custGeom>
            <a:avLst/>
            <a:gdLst>
              <a:gd name="connsiteX0" fmla="*/ 2129740 w 12188394"/>
              <a:gd name="connsiteY0" fmla="*/ 87 h 645962"/>
              <a:gd name="connsiteX1" fmla="*/ 4733015 w 12188394"/>
              <a:gd name="connsiteY1" fmla="*/ 469509 h 645962"/>
              <a:gd name="connsiteX2" fmla="*/ 7723509 w 12188394"/>
              <a:gd name="connsiteY2" fmla="*/ 139904 h 645962"/>
              <a:gd name="connsiteX3" fmla="*/ 10671599 w 12188394"/>
              <a:gd name="connsiteY3" fmla="*/ 200290 h 645962"/>
              <a:gd name="connsiteX4" fmla="*/ 12169466 w 12188394"/>
              <a:gd name="connsiteY4" fmla="*/ 637613 h 645962"/>
              <a:gd name="connsiteX5" fmla="*/ 12188394 w 12188394"/>
              <a:gd name="connsiteY5" fmla="*/ 645962 h 645962"/>
              <a:gd name="connsiteX6" fmla="*/ 0 w 12188394"/>
              <a:gd name="connsiteY6" fmla="*/ 645962 h 645962"/>
              <a:gd name="connsiteX7" fmla="*/ 0 w 12188394"/>
              <a:gd name="connsiteY7" fmla="*/ 550134 h 645962"/>
              <a:gd name="connsiteX8" fmla="*/ 164640 w 12188394"/>
              <a:gd name="connsiteY8" fmla="*/ 460821 h 645962"/>
              <a:gd name="connsiteX9" fmla="*/ 1928289 w 12188394"/>
              <a:gd name="connsiteY9" fmla="*/ 4037 h 645962"/>
              <a:gd name="connsiteX10" fmla="*/ 2129740 w 12188394"/>
              <a:gd name="connsiteY10" fmla="*/ 87 h 64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8394" h="645962">
                <a:moveTo>
                  <a:pt x="2129740" y="87"/>
                </a:moveTo>
                <a:cubicBezTo>
                  <a:pt x="3093998" y="6739"/>
                  <a:pt x="3447641" y="394026"/>
                  <a:pt x="4733015" y="469509"/>
                </a:cubicBezTo>
                <a:cubicBezTo>
                  <a:pt x="5789077" y="532410"/>
                  <a:pt x="5734557" y="280804"/>
                  <a:pt x="7723509" y="139904"/>
                </a:cubicBezTo>
                <a:cubicBezTo>
                  <a:pt x="8793706" y="64422"/>
                  <a:pt x="9639768" y="9069"/>
                  <a:pt x="10671599" y="200290"/>
                </a:cubicBezTo>
                <a:cubicBezTo>
                  <a:pt x="11286459" y="313512"/>
                  <a:pt x="11790007" y="481932"/>
                  <a:pt x="12169466" y="637613"/>
                </a:cubicBezTo>
                <a:lnTo>
                  <a:pt x="12188394" y="645962"/>
                </a:lnTo>
                <a:lnTo>
                  <a:pt x="0" y="645962"/>
                </a:lnTo>
                <a:lnTo>
                  <a:pt x="0" y="550134"/>
                </a:lnTo>
                <a:lnTo>
                  <a:pt x="164640" y="460821"/>
                </a:lnTo>
                <a:cubicBezTo>
                  <a:pt x="615656" y="241333"/>
                  <a:pt x="1213478" y="34230"/>
                  <a:pt x="1928289" y="4037"/>
                </a:cubicBezTo>
                <a:cubicBezTo>
                  <a:pt x="1998458" y="892"/>
                  <a:pt x="2065456" y="-356"/>
                  <a:pt x="2129740" y="87"/>
                </a:cubicBezTo>
                <a:close/>
              </a:path>
            </a:pathLst>
          </a:custGeom>
          <a:gradFill>
            <a:gsLst>
              <a:gs pos="0">
                <a:srgbClr val="7AC0B5"/>
              </a:gs>
              <a:gs pos="100000">
                <a:srgbClr val="4AA89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0F76808-B731-6EE2-E214-EDD05287F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57" y="1547151"/>
            <a:ext cx="3733889" cy="347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D3B5BB4-A26D-F17F-E584-D53B0566A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60" y="5101409"/>
            <a:ext cx="3247882" cy="127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A8690DA-2CA8-D9EF-AD2F-7F0C8465D3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1065" y="2072557"/>
            <a:ext cx="6939188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36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CB0229E-CAAC-4A10-AC8B-9346CE7B3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7AC0B5"/>
              </a:gs>
              <a:gs pos="100000">
                <a:srgbClr val="4AA898"/>
              </a:gs>
            </a:gsLst>
            <a:lin ang="2700000" scaled="0"/>
          </a:gradFill>
          <a:ln>
            <a:noFill/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F6D13B0-7666-4792-BA9F-2F94E2854A6B}"/>
              </a:ext>
            </a:extLst>
          </p:cNvPr>
          <p:cNvSpPr txBox="1"/>
          <p:nvPr/>
        </p:nvSpPr>
        <p:spPr>
          <a:xfrm>
            <a:off x="515937" y="2022066"/>
            <a:ext cx="721032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gradFill>
                  <a:gsLst>
                    <a:gs pos="0">
                      <a:srgbClr val="7AC0B5"/>
                    </a:gs>
                    <a:gs pos="100000">
                      <a:srgbClr val="4AA898"/>
                    </a:gs>
                  </a:gsLst>
                  <a:lin ang="2700000" scaled="0"/>
                </a:gradFill>
                <a:latin typeface="Akrobat Black" panose="00000A00000000000000" pitchFamily="50" charset="0"/>
              </a:rPr>
              <a:t>01</a:t>
            </a:r>
          </a:p>
          <a:p>
            <a:r>
              <a:rPr lang="en-US" altLang="zh-CN" sz="4000" dirty="0">
                <a:solidFill>
                  <a:srgbClr val="06383C"/>
                </a:solidFill>
                <a:latin typeface="Arial Black" panose="020B0A04020102020204" pitchFamily="34" charset="0"/>
              </a:rPr>
              <a:t>Data Preprocessing</a:t>
            </a: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452C2DB4-8CB0-44E5-9F02-F95C44E88CF3}"/>
              </a:ext>
            </a:extLst>
          </p:cNvPr>
          <p:cNvSpPr/>
          <p:nvPr/>
        </p:nvSpPr>
        <p:spPr>
          <a:xfrm>
            <a:off x="0" y="5725116"/>
            <a:ext cx="12192000" cy="1132885"/>
          </a:xfrm>
          <a:custGeom>
            <a:avLst/>
            <a:gdLst>
              <a:gd name="connsiteX0" fmla="*/ 9685027 w 12192000"/>
              <a:gd name="connsiteY0" fmla="*/ 99 h 1132885"/>
              <a:gd name="connsiteX1" fmla="*/ 11617411 w 12192000"/>
              <a:gd name="connsiteY1" fmla="*/ 569004 h 1132885"/>
              <a:gd name="connsiteX2" fmla="*/ 12125125 w 12192000"/>
              <a:gd name="connsiteY2" fmla="*/ 556893 h 1132885"/>
              <a:gd name="connsiteX3" fmla="*/ 12192000 w 12192000"/>
              <a:gd name="connsiteY3" fmla="*/ 548451 h 1132885"/>
              <a:gd name="connsiteX4" fmla="*/ 12192000 w 12192000"/>
              <a:gd name="connsiteY4" fmla="*/ 1132885 h 1132885"/>
              <a:gd name="connsiteX5" fmla="*/ 0 w 12192000"/>
              <a:gd name="connsiteY5" fmla="*/ 1132885 h 1132885"/>
              <a:gd name="connsiteX6" fmla="*/ 0 w 12192000"/>
              <a:gd name="connsiteY6" fmla="*/ 655684 h 1132885"/>
              <a:gd name="connsiteX7" fmla="*/ 185744 w 12192000"/>
              <a:gd name="connsiteY7" fmla="*/ 612581 h 1132885"/>
              <a:gd name="connsiteX8" fmla="*/ 1818091 w 12192000"/>
              <a:gd name="connsiteY8" fmla="*/ 386124 h 1132885"/>
              <a:gd name="connsiteX9" fmla="*/ 4088851 w 12192000"/>
              <a:gd name="connsiteY9" fmla="*/ 828084 h 1132885"/>
              <a:gd name="connsiteX10" fmla="*/ 5704291 w 12192000"/>
              <a:gd name="connsiteY10" fmla="*/ 294684 h 1132885"/>
              <a:gd name="connsiteX11" fmla="*/ 7578811 w 12192000"/>
              <a:gd name="connsiteY11" fmla="*/ 767124 h 1132885"/>
              <a:gd name="connsiteX12" fmla="*/ 9499051 w 12192000"/>
              <a:gd name="connsiteY12" fmla="*/ 5124 h 1132885"/>
              <a:gd name="connsiteX13" fmla="*/ 9685027 w 12192000"/>
              <a:gd name="connsiteY13" fmla="*/ 99 h 113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1132885">
                <a:moveTo>
                  <a:pt x="9685027" y="99"/>
                </a:moveTo>
                <a:cubicBezTo>
                  <a:pt x="10572489" y="8071"/>
                  <a:pt x="10848267" y="492804"/>
                  <a:pt x="11617411" y="569004"/>
                </a:cubicBezTo>
                <a:cubicBezTo>
                  <a:pt x="11771240" y="584244"/>
                  <a:pt x="11943106" y="576624"/>
                  <a:pt x="12125125" y="556893"/>
                </a:cubicBezTo>
                <a:lnTo>
                  <a:pt x="12192000" y="548451"/>
                </a:lnTo>
                <a:lnTo>
                  <a:pt x="12192000" y="1132885"/>
                </a:lnTo>
                <a:lnTo>
                  <a:pt x="0" y="1132885"/>
                </a:lnTo>
                <a:lnTo>
                  <a:pt x="0" y="655684"/>
                </a:lnTo>
                <a:lnTo>
                  <a:pt x="185744" y="612581"/>
                </a:lnTo>
                <a:cubicBezTo>
                  <a:pt x="655565" y="504234"/>
                  <a:pt x="1278976" y="370884"/>
                  <a:pt x="1818091" y="386124"/>
                </a:cubicBezTo>
                <a:cubicBezTo>
                  <a:pt x="2536911" y="406444"/>
                  <a:pt x="3441151" y="843324"/>
                  <a:pt x="4088851" y="828084"/>
                </a:cubicBezTo>
                <a:cubicBezTo>
                  <a:pt x="4736552" y="812844"/>
                  <a:pt x="5122631" y="304844"/>
                  <a:pt x="5704291" y="294684"/>
                </a:cubicBezTo>
                <a:cubicBezTo>
                  <a:pt x="6285952" y="284524"/>
                  <a:pt x="6946351" y="815384"/>
                  <a:pt x="7578811" y="767124"/>
                </a:cubicBezTo>
                <a:cubicBezTo>
                  <a:pt x="8211271" y="718864"/>
                  <a:pt x="8460191" y="68624"/>
                  <a:pt x="9499051" y="5124"/>
                </a:cubicBezTo>
                <a:cubicBezTo>
                  <a:pt x="9563980" y="1155"/>
                  <a:pt x="9625863" y="-433"/>
                  <a:pt x="9685027" y="99"/>
                </a:cubicBezTo>
                <a:close/>
              </a:path>
            </a:pathLst>
          </a:custGeom>
          <a:gradFill>
            <a:gsLst>
              <a:gs pos="0">
                <a:srgbClr val="7AC0B5"/>
              </a:gs>
              <a:gs pos="100000">
                <a:srgbClr val="4AA89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DAC9BE93-5DBB-436E-8F3C-B7D90A37E572}"/>
              </a:ext>
            </a:extLst>
          </p:cNvPr>
          <p:cNvSpPr/>
          <p:nvPr/>
        </p:nvSpPr>
        <p:spPr>
          <a:xfrm>
            <a:off x="6210088" y="1531551"/>
            <a:ext cx="6552294" cy="4336522"/>
          </a:xfrm>
          <a:custGeom>
            <a:avLst/>
            <a:gdLst>
              <a:gd name="connsiteX0" fmla="*/ 1089872 w 6552294"/>
              <a:gd name="connsiteY0" fmla="*/ 373449 h 4336522"/>
              <a:gd name="connsiteX1" fmla="*/ 84032 w 6552294"/>
              <a:gd name="connsiteY1" fmla="*/ 175329 h 4336522"/>
              <a:gd name="connsiteX2" fmla="*/ 3025352 w 6552294"/>
              <a:gd name="connsiteY2" fmla="*/ 2583249 h 4336522"/>
              <a:gd name="connsiteX3" fmla="*/ 6317192 w 6552294"/>
              <a:gd name="connsiteY3" fmla="*/ 4305369 h 4336522"/>
              <a:gd name="connsiteX4" fmla="*/ 6027632 w 6552294"/>
              <a:gd name="connsiteY4" fmla="*/ 3528129 h 4336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2294" h="4336522">
                <a:moveTo>
                  <a:pt x="1089872" y="373449"/>
                </a:moveTo>
                <a:cubicBezTo>
                  <a:pt x="425662" y="90239"/>
                  <a:pt x="-238548" y="-192971"/>
                  <a:pt x="84032" y="175329"/>
                </a:cubicBezTo>
                <a:cubicBezTo>
                  <a:pt x="406612" y="543629"/>
                  <a:pt x="1986492" y="1894909"/>
                  <a:pt x="3025352" y="2583249"/>
                </a:cubicBezTo>
                <a:cubicBezTo>
                  <a:pt x="4064212" y="3271589"/>
                  <a:pt x="5816812" y="4147889"/>
                  <a:pt x="6317192" y="4305369"/>
                </a:cubicBezTo>
                <a:cubicBezTo>
                  <a:pt x="6817572" y="4462849"/>
                  <a:pt x="6422602" y="3995489"/>
                  <a:pt x="6027632" y="3528129"/>
                </a:cubicBezTo>
              </a:path>
            </a:pathLst>
          </a:custGeom>
          <a:noFill/>
          <a:ln w="19050">
            <a:gradFill>
              <a:gsLst>
                <a:gs pos="53000">
                  <a:srgbClr val="4AA898"/>
                </a:gs>
                <a:gs pos="0">
                  <a:srgbClr val="7AC0B5"/>
                </a:gs>
                <a:gs pos="100000">
                  <a:srgbClr val="66BAAB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0EBF4AF5-FC39-497B-B287-35858130E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9611" y="485484"/>
            <a:ext cx="2831940" cy="520356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8CCF66B6-D5EF-447C-8A5F-0DE324699398}"/>
              </a:ext>
            </a:extLst>
          </p:cNvPr>
          <p:cNvSpPr/>
          <p:nvPr/>
        </p:nvSpPr>
        <p:spPr>
          <a:xfrm>
            <a:off x="672607" y="4184786"/>
            <a:ext cx="1151538" cy="53504"/>
          </a:xfrm>
          <a:prstGeom prst="rect">
            <a:avLst/>
          </a:prstGeom>
          <a:gradFill>
            <a:gsLst>
              <a:gs pos="0">
                <a:srgbClr val="FFA62E"/>
              </a:gs>
              <a:gs pos="52000">
                <a:srgbClr val="FF8811"/>
              </a:gs>
              <a:gs pos="100000">
                <a:srgbClr val="FE970D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1749FEC-3B26-4608-B0A9-C4284D1272CE}"/>
              </a:ext>
            </a:extLst>
          </p:cNvPr>
          <p:cNvGrpSpPr/>
          <p:nvPr/>
        </p:nvGrpSpPr>
        <p:grpSpPr>
          <a:xfrm>
            <a:off x="6379571" y="1772149"/>
            <a:ext cx="499840" cy="499834"/>
            <a:chOff x="7719249" y="5265420"/>
            <a:chExt cx="499840" cy="499834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823AF7D9-16F3-4582-849A-3C25ABF17B26}"/>
                </a:ext>
              </a:extLst>
            </p:cNvPr>
            <p:cNvSpPr/>
            <p:nvPr/>
          </p:nvSpPr>
          <p:spPr>
            <a:xfrm>
              <a:off x="7719249" y="5265420"/>
              <a:ext cx="499840" cy="499834"/>
            </a:xfrm>
            <a:prstGeom prst="ellipse">
              <a:avLst/>
            </a:prstGeom>
            <a:solidFill>
              <a:srgbClr val="7AC0B5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55E46488-5232-4715-A600-E3DE3095406A}"/>
                </a:ext>
              </a:extLst>
            </p:cNvPr>
            <p:cNvSpPr/>
            <p:nvPr/>
          </p:nvSpPr>
          <p:spPr>
            <a:xfrm>
              <a:off x="7882359" y="5428527"/>
              <a:ext cx="173621" cy="173621"/>
            </a:xfrm>
            <a:prstGeom prst="ellipse">
              <a:avLst/>
            </a:prstGeom>
            <a:gradFill>
              <a:gsLst>
                <a:gs pos="0">
                  <a:srgbClr val="7AC0B5"/>
                </a:gs>
                <a:gs pos="100000">
                  <a:srgbClr val="4AA898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6373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 descr="水中的倒影&#10;&#10;描述已自动生成">
            <a:extLst>
              <a:ext uri="{FF2B5EF4-FFF2-40B4-BE49-F238E27FC236}">
                <a16:creationId xmlns:a16="http://schemas.microsoft.com/office/drawing/2014/main" id="{64FE1BB0-C14B-4B08-89CA-1B1AC10E2E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73"/>
          <a:stretch/>
        </p:blipFill>
        <p:spPr>
          <a:xfrm>
            <a:off x="0" y="2233837"/>
            <a:ext cx="12192000" cy="4624163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DF510C71-54DF-4D0A-82A8-7B8ADA884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30" y="485484"/>
            <a:ext cx="2831940" cy="520356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18A241D5-A187-41F9-A003-5B84B9FDF17B}"/>
              </a:ext>
            </a:extLst>
          </p:cNvPr>
          <p:cNvGrpSpPr/>
          <p:nvPr/>
        </p:nvGrpSpPr>
        <p:grpSpPr>
          <a:xfrm rot="1800000">
            <a:off x="-2837565" y="-560678"/>
            <a:ext cx="8758494" cy="8561932"/>
            <a:chOff x="-1584327" y="-636879"/>
            <a:chExt cx="8758494" cy="8561932"/>
          </a:xfrm>
        </p:grpSpPr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C8E34028-477E-49C8-9158-7FDC8EB561C1}"/>
                </a:ext>
              </a:extLst>
            </p:cNvPr>
            <p:cNvSpPr/>
            <p:nvPr/>
          </p:nvSpPr>
          <p:spPr>
            <a:xfrm>
              <a:off x="-887180" y="-636879"/>
              <a:ext cx="8061347" cy="8179266"/>
            </a:xfrm>
            <a:custGeom>
              <a:avLst/>
              <a:gdLst>
                <a:gd name="connsiteX0" fmla="*/ 1517986 w 8061347"/>
                <a:gd name="connsiteY0" fmla="*/ 79814 h 8179266"/>
                <a:gd name="connsiteX1" fmla="*/ 1835341 w 8061347"/>
                <a:gd name="connsiteY1" fmla="*/ 725960 h 8179266"/>
                <a:gd name="connsiteX2" fmla="*/ 1858213 w 8061347"/>
                <a:gd name="connsiteY2" fmla="*/ 1470743 h 8179266"/>
                <a:gd name="connsiteX3" fmla="*/ 2308514 w 8061347"/>
                <a:gd name="connsiteY3" fmla="*/ 1546508 h 8179266"/>
                <a:gd name="connsiteX4" fmla="*/ 2738802 w 8061347"/>
                <a:gd name="connsiteY4" fmla="*/ 1678025 h 8179266"/>
                <a:gd name="connsiteX5" fmla="*/ 2883184 w 8061347"/>
                <a:gd name="connsiteY5" fmla="*/ 2168352 h 8179266"/>
                <a:gd name="connsiteX6" fmla="*/ 3199110 w 8061347"/>
                <a:gd name="connsiteY6" fmla="*/ 2655821 h 8179266"/>
                <a:gd name="connsiteX7" fmla="*/ 4338442 w 8061347"/>
                <a:gd name="connsiteY7" fmla="*/ 3020350 h 8179266"/>
                <a:gd name="connsiteX8" fmla="*/ 4648650 w 8061347"/>
                <a:gd name="connsiteY8" fmla="*/ 4359816 h 8179266"/>
                <a:gd name="connsiteX9" fmla="*/ 4086846 w 8061347"/>
                <a:gd name="connsiteY9" fmla="*/ 5819363 h 8179266"/>
                <a:gd name="connsiteX10" fmla="*/ 4674381 w 8061347"/>
                <a:gd name="connsiteY10" fmla="*/ 6418334 h 8179266"/>
                <a:gd name="connsiteX11" fmla="*/ 5896627 w 8061347"/>
                <a:gd name="connsiteY11" fmla="*/ 6189610 h 8179266"/>
                <a:gd name="connsiteX12" fmla="*/ 6674290 w 8061347"/>
                <a:gd name="connsiteY12" fmla="*/ 6368301 h 8179266"/>
                <a:gd name="connsiteX13" fmla="*/ 7410497 w 8061347"/>
                <a:gd name="connsiteY13" fmla="*/ 5969463 h 8179266"/>
                <a:gd name="connsiteX14" fmla="*/ 8060931 w 8061347"/>
                <a:gd name="connsiteY14" fmla="*/ 6559857 h 8179266"/>
                <a:gd name="connsiteX15" fmla="*/ 7563456 w 8061347"/>
                <a:gd name="connsiteY15" fmla="*/ 7370398 h 8179266"/>
                <a:gd name="connsiteX16" fmla="*/ 6731471 w 8061347"/>
                <a:gd name="connsiteY16" fmla="*/ 7660593 h 8179266"/>
                <a:gd name="connsiteX17" fmla="*/ 4851643 w 8061347"/>
                <a:gd name="connsiteY17" fmla="*/ 8099457 h 8179266"/>
                <a:gd name="connsiteX18" fmla="*/ 4154033 w 8061347"/>
                <a:gd name="connsiteY18" fmla="*/ 8163786 h 8179266"/>
                <a:gd name="connsiteX19" fmla="*/ 3373512 w 8061347"/>
                <a:gd name="connsiteY19" fmla="*/ 7850720 h 8179266"/>
                <a:gd name="connsiteX20" fmla="*/ 1998307 w 8061347"/>
                <a:gd name="connsiteY20" fmla="*/ 7955075 h 8179266"/>
                <a:gd name="connsiteX21" fmla="*/ 746041 w 8061347"/>
                <a:gd name="connsiteY21" fmla="*/ 7571962 h 8179266"/>
                <a:gd name="connsiteX22" fmla="*/ 764625 w 8061347"/>
                <a:gd name="connsiteY22" fmla="*/ 6579870 h 8179266"/>
                <a:gd name="connsiteX23" fmla="*/ 1091986 w 8061347"/>
                <a:gd name="connsiteY23" fmla="*/ 5610652 h 8179266"/>
                <a:gd name="connsiteX24" fmla="*/ 451558 w 8061347"/>
                <a:gd name="connsiteY24" fmla="*/ 4031025 h 8179266"/>
                <a:gd name="connsiteX25" fmla="*/ 85599 w 8061347"/>
                <a:gd name="connsiteY25" fmla="*/ 2407083 h 8179266"/>
                <a:gd name="connsiteX26" fmla="*/ 680283 w 8061347"/>
                <a:gd name="connsiteY26" fmla="*/ 1343515 h 8179266"/>
                <a:gd name="connsiteX27" fmla="*/ 581645 w 8061347"/>
                <a:gd name="connsiteY27" fmla="*/ 757409 h 8179266"/>
                <a:gd name="connsiteX28" fmla="*/ 1517986 w 8061347"/>
                <a:gd name="connsiteY28" fmla="*/ 79814 h 817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061347" h="8179266">
                  <a:moveTo>
                    <a:pt x="1517986" y="79814"/>
                  </a:moveTo>
                  <a:cubicBezTo>
                    <a:pt x="1742421" y="201324"/>
                    <a:pt x="1876797" y="472934"/>
                    <a:pt x="1835341" y="725960"/>
                  </a:cubicBezTo>
                  <a:cubicBezTo>
                    <a:pt x="1798173" y="958973"/>
                    <a:pt x="1572308" y="1299200"/>
                    <a:pt x="1858213" y="1470743"/>
                  </a:cubicBezTo>
                  <a:cubicBezTo>
                    <a:pt x="1989729" y="1550797"/>
                    <a:pt x="2154125" y="1545079"/>
                    <a:pt x="2308514" y="1546508"/>
                  </a:cubicBezTo>
                  <a:cubicBezTo>
                    <a:pt x="2462903" y="1547938"/>
                    <a:pt x="2631587" y="1566521"/>
                    <a:pt x="2738802" y="1678025"/>
                  </a:cubicBezTo>
                  <a:cubicBezTo>
                    <a:pt x="2867459" y="1809541"/>
                    <a:pt x="2853164" y="2001097"/>
                    <a:pt x="2883184" y="2168352"/>
                  </a:cubicBezTo>
                  <a:cubicBezTo>
                    <a:pt x="2920352" y="2371345"/>
                    <a:pt x="3027566" y="2537170"/>
                    <a:pt x="3199110" y="2655821"/>
                  </a:cubicBezTo>
                  <a:cubicBezTo>
                    <a:pt x="3536478" y="2887404"/>
                    <a:pt x="3975343" y="2851666"/>
                    <a:pt x="4338442" y="3020350"/>
                  </a:cubicBezTo>
                  <a:cubicBezTo>
                    <a:pt x="4871656" y="3269087"/>
                    <a:pt x="4800180" y="3882354"/>
                    <a:pt x="4648650" y="4359816"/>
                  </a:cubicBezTo>
                  <a:cubicBezTo>
                    <a:pt x="4495690" y="4841567"/>
                    <a:pt x="4116866" y="5306163"/>
                    <a:pt x="4086846" y="5819363"/>
                  </a:cubicBezTo>
                  <a:cubicBezTo>
                    <a:pt x="4068262" y="6139577"/>
                    <a:pt x="4381328" y="6381166"/>
                    <a:pt x="4674381" y="6418334"/>
                  </a:cubicBezTo>
                  <a:cubicBezTo>
                    <a:pt x="5104669" y="6474086"/>
                    <a:pt x="5476346" y="6175315"/>
                    <a:pt x="5896627" y="6189610"/>
                  </a:cubicBezTo>
                  <a:cubicBezTo>
                    <a:pt x="6158231" y="6198187"/>
                    <a:pt x="6404109" y="6429770"/>
                    <a:pt x="6674290" y="6368301"/>
                  </a:cubicBezTo>
                  <a:cubicBezTo>
                    <a:pt x="6953048" y="6305402"/>
                    <a:pt x="7126020" y="6020926"/>
                    <a:pt x="7410497" y="5969463"/>
                  </a:cubicBezTo>
                  <a:cubicBezTo>
                    <a:pt x="7737858" y="5910852"/>
                    <a:pt x="8049495" y="6228207"/>
                    <a:pt x="8060931" y="6559857"/>
                  </a:cubicBezTo>
                  <a:cubicBezTo>
                    <a:pt x="8072367" y="6891507"/>
                    <a:pt x="7846502" y="7197426"/>
                    <a:pt x="7563456" y="7370398"/>
                  </a:cubicBezTo>
                  <a:cubicBezTo>
                    <a:pt x="7311859" y="7524788"/>
                    <a:pt x="7018806" y="7593405"/>
                    <a:pt x="6731471" y="7660593"/>
                  </a:cubicBezTo>
                  <a:cubicBezTo>
                    <a:pt x="6105338" y="7806404"/>
                    <a:pt x="5477776" y="7953646"/>
                    <a:pt x="4851643" y="8099457"/>
                  </a:cubicBezTo>
                  <a:cubicBezTo>
                    <a:pt x="4622919" y="8152349"/>
                    <a:pt x="4385617" y="8206671"/>
                    <a:pt x="4154033" y="8163786"/>
                  </a:cubicBezTo>
                  <a:cubicBezTo>
                    <a:pt x="3878135" y="8112323"/>
                    <a:pt x="3642263" y="7930773"/>
                    <a:pt x="3373512" y="7850720"/>
                  </a:cubicBezTo>
                  <a:cubicBezTo>
                    <a:pt x="2927499" y="7719203"/>
                    <a:pt x="2457185" y="7879310"/>
                    <a:pt x="1998307" y="7955075"/>
                  </a:cubicBezTo>
                  <a:cubicBezTo>
                    <a:pt x="1539428" y="8030840"/>
                    <a:pt x="981913" y="7972230"/>
                    <a:pt x="746041" y="7571962"/>
                  </a:cubicBezTo>
                  <a:cubicBezTo>
                    <a:pt x="571639" y="7276050"/>
                    <a:pt x="641685" y="6898655"/>
                    <a:pt x="764625" y="6579870"/>
                  </a:cubicBezTo>
                  <a:cubicBezTo>
                    <a:pt x="888994" y="6259657"/>
                    <a:pt x="1063396" y="5950879"/>
                    <a:pt x="1091986" y="5610652"/>
                  </a:cubicBezTo>
                  <a:cubicBezTo>
                    <a:pt x="1140590" y="5033123"/>
                    <a:pt x="767484" y="4517064"/>
                    <a:pt x="451558" y="4031025"/>
                  </a:cubicBezTo>
                  <a:cubicBezTo>
                    <a:pt x="135633" y="3544986"/>
                    <a:pt x="-147414" y="2937437"/>
                    <a:pt x="85599" y="2407083"/>
                  </a:cubicBezTo>
                  <a:cubicBezTo>
                    <a:pt x="251425" y="2029688"/>
                    <a:pt x="657410" y="1755219"/>
                    <a:pt x="680283" y="1343515"/>
                  </a:cubicBezTo>
                  <a:cubicBezTo>
                    <a:pt x="691719" y="1144811"/>
                    <a:pt x="607377" y="954684"/>
                    <a:pt x="581645" y="757409"/>
                  </a:cubicBezTo>
                  <a:cubicBezTo>
                    <a:pt x="520176" y="245639"/>
                    <a:pt x="1029087" y="-183219"/>
                    <a:pt x="1517986" y="79814"/>
                  </a:cubicBezTo>
                  <a:close/>
                </a:path>
              </a:pathLst>
            </a:custGeom>
            <a:gradFill>
              <a:gsLst>
                <a:gs pos="0">
                  <a:srgbClr val="7AC0B5"/>
                </a:gs>
                <a:gs pos="100000">
                  <a:srgbClr val="4AA898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Lato Black" panose="020F0A02020204030203" pitchFamily="34" charset="0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B485E78B-7C22-4130-B6D0-ACC23FBC6270}"/>
                </a:ext>
              </a:extLst>
            </p:cNvPr>
            <p:cNvSpPr/>
            <p:nvPr/>
          </p:nvSpPr>
          <p:spPr>
            <a:xfrm>
              <a:off x="-1584327" y="234558"/>
              <a:ext cx="8595502" cy="7690495"/>
            </a:xfrm>
            <a:custGeom>
              <a:avLst/>
              <a:gdLst>
                <a:gd name="connsiteX0" fmla="*/ 2012141 w 8595502"/>
                <a:gd name="connsiteY0" fmla="*/ 1511344 h 7690495"/>
                <a:gd name="connsiteX1" fmla="*/ 3420225 w 8595502"/>
                <a:gd name="connsiteY1" fmla="*/ 2173214 h 7690495"/>
                <a:gd name="connsiteX2" fmla="*/ 3886251 w 8595502"/>
                <a:gd name="connsiteY2" fmla="*/ 3345426 h 7690495"/>
                <a:gd name="connsiteX3" fmla="*/ 3846224 w 8595502"/>
                <a:gd name="connsiteY3" fmla="*/ 4650584 h 7690495"/>
                <a:gd name="connsiteX4" fmla="*/ 4535256 w 8595502"/>
                <a:gd name="connsiteY4" fmla="*/ 5678413 h 7690495"/>
                <a:gd name="connsiteX5" fmla="*/ 6236393 w 8595502"/>
                <a:gd name="connsiteY5" fmla="*/ 5485427 h 7690495"/>
                <a:gd name="connsiteX6" fmla="*/ 7239922 w 8595502"/>
                <a:gd name="connsiteY6" fmla="*/ 5745601 h 7690495"/>
                <a:gd name="connsiteX7" fmla="*/ 8254886 w 8595502"/>
                <a:gd name="connsiteY7" fmla="*/ 5649823 h 7690495"/>
                <a:gd name="connsiteX8" fmla="*/ 8572241 w 8595502"/>
                <a:gd name="connsiteY8" fmla="*/ 6386029 h 7690495"/>
                <a:gd name="connsiteX9" fmla="*/ 7984705 w 8595502"/>
                <a:gd name="connsiteY9" fmla="*/ 6999295 h 7690495"/>
                <a:gd name="connsiteX10" fmla="*/ 7131277 w 8595502"/>
                <a:gd name="connsiteY10" fmla="*/ 7190852 h 7690495"/>
                <a:gd name="connsiteX11" fmla="*/ 4513813 w 8595502"/>
                <a:gd name="connsiteY11" fmla="*/ 7515355 h 7690495"/>
                <a:gd name="connsiteX12" fmla="*/ 3031394 w 8595502"/>
                <a:gd name="connsiteY12" fmla="*/ 7674032 h 7690495"/>
                <a:gd name="connsiteX13" fmla="*/ 1743390 w 8595502"/>
                <a:gd name="connsiteY13" fmla="*/ 7473898 h 7690495"/>
                <a:gd name="connsiteX14" fmla="*/ 1052928 w 8595502"/>
                <a:gd name="connsiteY14" fmla="*/ 6576156 h 7690495"/>
                <a:gd name="connsiteX15" fmla="*/ 446809 w 8595502"/>
                <a:gd name="connsiteY15" fmla="*/ 4481900 h 7690495"/>
                <a:gd name="connsiteX16" fmla="*/ 652661 w 8595502"/>
                <a:gd name="connsiteY16" fmla="*/ 3285386 h 7690495"/>
                <a:gd name="connsiteX17" fmla="*/ 35105 w 8595502"/>
                <a:gd name="connsiteY17" fmla="*/ 1717196 h 7690495"/>
                <a:gd name="connsiteX18" fmla="*/ 343883 w 8595502"/>
                <a:gd name="connsiteY18" fmla="*/ 464930 h 7690495"/>
                <a:gd name="connsiteX19" fmla="*/ 1544686 w 8595502"/>
                <a:gd name="connsiteY19" fmla="*/ 111837 h 7690495"/>
                <a:gd name="connsiteX20" fmla="*/ 2012141 w 8595502"/>
                <a:gd name="connsiteY20" fmla="*/ 1511344 h 769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95502" h="7690495">
                  <a:moveTo>
                    <a:pt x="2012141" y="1511344"/>
                  </a:moveTo>
                  <a:cubicBezTo>
                    <a:pt x="2336644" y="1925906"/>
                    <a:pt x="2999944" y="1858719"/>
                    <a:pt x="3420225" y="2173214"/>
                  </a:cubicBezTo>
                  <a:cubicBezTo>
                    <a:pt x="3769030" y="2434818"/>
                    <a:pt x="3884821" y="2909420"/>
                    <a:pt x="3886251" y="3345426"/>
                  </a:cubicBezTo>
                  <a:cubicBezTo>
                    <a:pt x="3887680" y="3781432"/>
                    <a:pt x="3799050" y="4217437"/>
                    <a:pt x="3846224" y="4650584"/>
                  </a:cubicBezTo>
                  <a:cubicBezTo>
                    <a:pt x="3893398" y="5083730"/>
                    <a:pt x="4122123" y="5539749"/>
                    <a:pt x="4535256" y="5678413"/>
                  </a:cubicBezTo>
                  <a:cubicBezTo>
                    <a:pt x="5084195" y="5861393"/>
                    <a:pt x="5661724" y="5418239"/>
                    <a:pt x="6236393" y="5485427"/>
                  </a:cubicBezTo>
                  <a:cubicBezTo>
                    <a:pt x="6580910" y="5525454"/>
                    <a:pt x="6892547" y="5747030"/>
                    <a:pt x="7239922" y="5745601"/>
                  </a:cubicBezTo>
                  <a:cubicBezTo>
                    <a:pt x="7584437" y="5744171"/>
                    <a:pt x="7934671" y="5522595"/>
                    <a:pt x="8254886" y="5649823"/>
                  </a:cubicBezTo>
                  <a:cubicBezTo>
                    <a:pt x="8526496" y="5758467"/>
                    <a:pt x="8650865" y="6104412"/>
                    <a:pt x="8572241" y="6386029"/>
                  </a:cubicBezTo>
                  <a:cubicBezTo>
                    <a:pt x="8492187" y="6667646"/>
                    <a:pt x="8252027" y="6880645"/>
                    <a:pt x="7984705" y="6999295"/>
                  </a:cubicBezTo>
                  <a:cubicBezTo>
                    <a:pt x="7717384" y="7117947"/>
                    <a:pt x="7421472" y="7155114"/>
                    <a:pt x="7131277" y="7190852"/>
                  </a:cubicBezTo>
                  <a:cubicBezTo>
                    <a:pt x="6259266" y="7299496"/>
                    <a:pt x="5387254" y="7406710"/>
                    <a:pt x="4513813" y="7515355"/>
                  </a:cubicBezTo>
                  <a:cubicBezTo>
                    <a:pt x="4020626" y="7576824"/>
                    <a:pt x="3527440" y="7636865"/>
                    <a:pt x="3031394" y="7674032"/>
                  </a:cubicBezTo>
                  <a:cubicBezTo>
                    <a:pt x="2589670" y="7706911"/>
                    <a:pt x="2115067" y="7712629"/>
                    <a:pt x="1743390" y="7473898"/>
                  </a:cubicBezTo>
                  <a:cubicBezTo>
                    <a:pt x="1421746" y="7268047"/>
                    <a:pt x="1230190" y="6914954"/>
                    <a:pt x="1052928" y="6576156"/>
                  </a:cubicBezTo>
                  <a:cubicBezTo>
                    <a:pt x="708412" y="5921433"/>
                    <a:pt x="355319" y="5213817"/>
                    <a:pt x="446809" y="4481900"/>
                  </a:cubicBezTo>
                  <a:cubicBezTo>
                    <a:pt x="498272" y="4078773"/>
                    <a:pt x="684110" y="3689942"/>
                    <a:pt x="652661" y="3285386"/>
                  </a:cubicBezTo>
                  <a:cubicBezTo>
                    <a:pt x="609775" y="2722152"/>
                    <a:pt x="162333" y="2267563"/>
                    <a:pt x="35105" y="1717196"/>
                  </a:cubicBezTo>
                  <a:cubicBezTo>
                    <a:pt x="-64962" y="1282619"/>
                    <a:pt x="52259" y="802298"/>
                    <a:pt x="343883" y="464930"/>
                  </a:cubicBezTo>
                  <a:cubicBezTo>
                    <a:pt x="635506" y="126133"/>
                    <a:pt x="1120116" y="-168350"/>
                    <a:pt x="1544686" y="111837"/>
                  </a:cubicBezTo>
                  <a:cubicBezTo>
                    <a:pt x="2057886" y="449206"/>
                    <a:pt x="1659048" y="1061043"/>
                    <a:pt x="2012141" y="1511344"/>
                  </a:cubicBezTo>
                  <a:close/>
                </a:path>
              </a:pathLst>
            </a:custGeom>
            <a:solidFill>
              <a:srgbClr val="4AA8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Lato Black" panose="020F0A02020204030203" pitchFamily="34" charset="0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5435F99F-2047-451E-8CB7-4DB9747194A6}"/>
                </a:ext>
              </a:extLst>
            </p:cNvPr>
            <p:cNvSpPr/>
            <p:nvPr/>
          </p:nvSpPr>
          <p:spPr>
            <a:xfrm>
              <a:off x="-521860" y="5673108"/>
              <a:ext cx="6450634" cy="1731437"/>
            </a:xfrm>
            <a:custGeom>
              <a:avLst/>
              <a:gdLst>
                <a:gd name="connsiteX0" fmla="*/ 1161243 w 6450634"/>
                <a:gd name="connsiteY0" fmla="*/ 211272 h 1731437"/>
                <a:gd name="connsiteX1" fmla="*/ 1647282 w 6450634"/>
                <a:gd name="connsiteY1" fmla="*/ 1131 h 1731437"/>
                <a:gd name="connsiteX2" fmla="*/ 2440670 w 6450634"/>
                <a:gd name="connsiteY2" fmla="*/ 422842 h 1731437"/>
                <a:gd name="connsiteX3" fmla="*/ 3628607 w 6450634"/>
                <a:gd name="connsiteY3" fmla="*/ 394251 h 1731437"/>
                <a:gd name="connsiteX4" fmla="*/ 4374820 w 6450634"/>
                <a:gd name="connsiteY4" fmla="*/ 791659 h 1731437"/>
                <a:gd name="connsiteX5" fmla="*/ 5175355 w 6450634"/>
                <a:gd name="connsiteY5" fmla="*/ 937471 h 1731437"/>
                <a:gd name="connsiteX6" fmla="*/ 5607073 w 6450634"/>
                <a:gd name="connsiteY6" fmla="*/ 580090 h 1731437"/>
                <a:gd name="connsiteX7" fmla="*/ 6218910 w 6450634"/>
                <a:gd name="connsiteY7" fmla="*/ 554358 h 1731437"/>
                <a:gd name="connsiteX8" fmla="*/ 6424762 w 6450634"/>
                <a:gd name="connsiteY8" fmla="*/ 1114733 h 1731437"/>
                <a:gd name="connsiteX9" fmla="*/ 5831508 w 6450634"/>
                <a:gd name="connsiteY9" fmla="*/ 1464967 h 1731437"/>
                <a:gd name="connsiteX10" fmla="*/ 5103879 w 6450634"/>
                <a:gd name="connsiteY10" fmla="*/ 1397779 h 1731437"/>
                <a:gd name="connsiteX11" fmla="*/ 3914513 w 6450634"/>
                <a:gd name="connsiteY11" fmla="*/ 1610778 h 1731437"/>
                <a:gd name="connsiteX12" fmla="*/ 2717998 w 6450634"/>
                <a:gd name="connsiteY12" fmla="*/ 1669389 h 1731437"/>
                <a:gd name="connsiteX13" fmla="*/ 1743061 w 6450634"/>
                <a:gd name="connsiteY13" fmla="*/ 1264833 h 1731437"/>
                <a:gd name="connsiteX14" fmla="*/ 758116 w 6450634"/>
                <a:gd name="connsiteY14" fmla="*/ 1329162 h 1731437"/>
                <a:gd name="connsiteX15" fmla="*/ 96245 w 6450634"/>
                <a:gd name="connsiteY15" fmla="*/ 888867 h 1731437"/>
                <a:gd name="connsiteX16" fmla="*/ 24769 w 6450634"/>
                <a:gd name="connsiteY16" fmla="*/ 384244 h 1731437"/>
                <a:gd name="connsiteX17" fmla="*/ 1161243 w 6450634"/>
                <a:gd name="connsiteY17" fmla="*/ 211272 h 1731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450634" h="1731437">
                  <a:moveTo>
                    <a:pt x="1161243" y="211272"/>
                  </a:moveTo>
                  <a:cubicBezTo>
                    <a:pt x="1327068" y="148372"/>
                    <a:pt x="1470021" y="13997"/>
                    <a:pt x="1647282" y="1131"/>
                  </a:cubicBezTo>
                  <a:cubicBezTo>
                    <a:pt x="1951771" y="-21741"/>
                    <a:pt x="2157624" y="308480"/>
                    <a:pt x="2440670" y="422842"/>
                  </a:cubicBezTo>
                  <a:cubicBezTo>
                    <a:pt x="2812347" y="572942"/>
                    <a:pt x="3234058" y="327063"/>
                    <a:pt x="3628607" y="394251"/>
                  </a:cubicBezTo>
                  <a:cubicBezTo>
                    <a:pt x="3908794" y="441425"/>
                    <a:pt x="4136089" y="638700"/>
                    <a:pt x="4374820" y="791659"/>
                  </a:cubicBezTo>
                  <a:cubicBezTo>
                    <a:pt x="4613551" y="946048"/>
                    <a:pt x="4920900" y="1063269"/>
                    <a:pt x="5175355" y="937471"/>
                  </a:cubicBezTo>
                  <a:cubicBezTo>
                    <a:pt x="5344040" y="854559"/>
                    <a:pt x="5451254" y="684445"/>
                    <a:pt x="5607073" y="580090"/>
                  </a:cubicBezTo>
                  <a:cubicBezTo>
                    <a:pt x="5785763" y="460009"/>
                    <a:pt x="6035931" y="441425"/>
                    <a:pt x="6218910" y="554358"/>
                  </a:cubicBezTo>
                  <a:cubicBezTo>
                    <a:pt x="6403319" y="667291"/>
                    <a:pt x="6500527" y="913169"/>
                    <a:pt x="6424762" y="1114733"/>
                  </a:cubicBezTo>
                  <a:cubicBezTo>
                    <a:pt x="6338990" y="1342027"/>
                    <a:pt x="6074528" y="1454960"/>
                    <a:pt x="5831508" y="1464967"/>
                  </a:cubicBezTo>
                  <a:cubicBezTo>
                    <a:pt x="5588488" y="1474973"/>
                    <a:pt x="5348328" y="1409215"/>
                    <a:pt x="5103879" y="1397779"/>
                  </a:cubicBezTo>
                  <a:cubicBezTo>
                    <a:pt x="4699323" y="1377765"/>
                    <a:pt x="4304773" y="1507853"/>
                    <a:pt x="3914513" y="1610778"/>
                  </a:cubicBezTo>
                  <a:cubicBezTo>
                    <a:pt x="3522822" y="1713704"/>
                    <a:pt x="3103970" y="1790899"/>
                    <a:pt x="2717998" y="1669389"/>
                  </a:cubicBezTo>
                  <a:cubicBezTo>
                    <a:pt x="2380630" y="1562174"/>
                    <a:pt x="2093295" y="1310577"/>
                    <a:pt x="1743061" y="1264833"/>
                  </a:cubicBezTo>
                  <a:cubicBezTo>
                    <a:pt x="1415699" y="1221947"/>
                    <a:pt x="1086908" y="1367758"/>
                    <a:pt x="758116" y="1329162"/>
                  </a:cubicBezTo>
                  <a:cubicBezTo>
                    <a:pt x="485077" y="1296282"/>
                    <a:pt x="232050" y="1127598"/>
                    <a:pt x="96245" y="888867"/>
                  </a:cubicBezTo>
                  <a:cubicBezTo>
                    <a:pt x="10474" y="737337"/>
                    <a:pt x="-29553" y="551499"/>
                    <a:pt x="24769" y="384244"/>
                  </a:cubicBezTo>
                  <a:cubicBezTo>
                    <a:pt x="190594" y="-133244"/>
                    <a:pt x="831022" y="337070"/>
                    <a:pt x="1161243" y="211272"/>
                  </a:cubicBezTo>
                  <a:close/>
                </a:path>
              </a:pathLst>
            </a:custGeom>
            <a:gradFill>
              <a:gsLst>
                <a:gs pos="0">
                  <a:srgbClr val="7AC0B5"/>
                </a:gs>
                <a:gs pos="100000">
                  <a:srgbClr val="4AA898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Lato Black" panose="020F0A02020204030203" pitchFamily="34" charset="0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95A41628-DBE2-4DD3-AFF1-BDDD113DA73C}"/>
              </a:ext>
            </a:extLst>
          </p:cNvPr>
          <p:cNvGrpSpPr/>
          <p:nvPr/>
        </p:nvGrpSpPr>
        <p:grpSpPr>
          <a:xfrm rot="1052935">
            <a:off x="7906655" y="-839703"/>
            <a:ext cx="6256476" cy="9581246"/>
            <a:chOff x="8032341" y="-899399"/>
            <a:chExt cx="6256476" cy="9581246"/>
          </a:xfrm>
        </p:grpSpPr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C4C0E522-39EA-4EC8-9854-AB660E199939}"/>
                </a:ext>
              </a:extLst>
            </p:cNvPr>
            <p:cNvSpPr/>
            <p:nvPr/>
          </p:nvSpPr>
          <p:spPr>
            <a:xfrm>
              <a:off x="8249140" y="-453104"/>
              <a:ext cx="6039677" cy="9134951"/>
            </a:xfrm>
            <a:custGeom>
              <a:avLst/>
              <a:gdLst>
                <a:gd name="connsiteX0" fmla="*/ 380115 w 6039677"/>
                <a:gd name="connsiteY0" fmla="*/ 1994961 h 9134951"/>
                <a:gd name="connsiteX1" fmla="*/ 2055333 w 6039677"/>
                <a:gd name="connsiteY1" fmla="*/ 2817368 h 9134951"/>
                <a:gd name="connsiteX2" fmla="*/ 2499220 w 6039677"/>
                <a:gd name="connsiteY2" fmla="*/ 4025896 h 9134951"/>
                <a:gd name="connsiteX3" fmla="*/ 2479458 w 6039677"/>
                <a:gd name="connsiteY3" fmla="*/ 5346916 h 9134951"/>
                <a:gd name="connsiteX4" fmla="*/ 3032797 w 6039677"/>
                <a:gd name="connsiteY4" fmla="*/ 6500718 h 9134951"/>
                <a:gd name="connsiteX5" fmla="*/ 3601337 w 6039677"/>
                <a:gd name="connsiteY5" fmla="*/ 6784988 h 9134951"/>
                <a:gd name="connsiteX6" fmla="*/ 4025462 w 6039677"/>
                <a:gd name="connsiteY6" fmla="*/ 7233436 h 9134951"/>
                <a:gd name="connsiteX7" fmla="*/ 3812640 w 6039677"/>
                <a:gd name="connsiteY7" fmla="*/ 8168335 h 9134951"/>
                <a:gd name="connsiteX8" fmla="*/ 4128834 w 6039677"/>
                <a:gd name="connsiteY8" fmla="*/ 8969460 h 9134951"/>
                <a:gd name="connsiteX9" fmla="*/ 4984685 w 6039677"/>
                <a:gd name="connsiteY9" fmla="*/ 9057629 h 9134951"/>
                <a:gd name="connsiteX10" fmla="*/ 5583628 w 6039677"/>
                <a:gd name="connsiteY10" fmla="*/ 7750291 h 9134951"/>
                <a:gd name="connsiteX11" fmla="*/ 5484818 w 6039677"/>
                <a:gd name="connsiteY11" fmla="*/ 6231650 h 9134951"/>
                <a:gd name="connsiteX12" fmla="*/ 5908943 w 6039677"/>
                <a:gd name="connsiteY12" fmla="*/ 4915190 h 9134951"/>
                <a:gd name="connsiteX13" fmla="*/ 5598830 w 6039677"/>
                <a:gd name="connsiteY13" fmla="*/ 1614920 h 9134951"/>
                <a:gd name="connsiteX14" fmla="*/ 4986205 w 6039677"/>
                <a:gd name="connsiteY14" fmla="*/ 473280 h 9134951"/>
                <a:gd name="connsiteX15" fmla="*/ 4247406 w 6039677"/>
                <a:gd name="connsiteY15" fmla="*/ 263497 h 9134951"/>
                <a:gd name="connsiteX16" fmla="*/ 3052559 w 6039677"/>
                <a:gd name="connsiteY16" fmla="*/ 628336 h 9134951"/>
                <a:gd name="connsiteX17" fmla="*/ 2099418 w 6039677"/>
                <a:gd name="connsiteY17" fmla="*/ 374469 h 9134951"/>
                <a:gd name="connsiteX18" fmla="*/ 1173639 w 6039677"/>
                <a:gd name="connsiteY18" fmla="*/ 11151 h 9134951"/>
                <a:gd name="connsiteX19" fmla="*/ 380115 w 6039677"/>
                <a:gd name="connsiteY19" fmla="*/ 1994961 h 913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9677" h="9134951">
                  <a:moveTo>
                    <a:pt x="380115" y="1994961"/>
                  </a:moveTo>
                  <a:cubicBezTo>
                    <a:pt x="855925" y="2403884"/>
                    <a:pt x="1599284" y="2387162"/>
                    <a:pt x="2055333" y="2817368"/>
                  </a:cubicBezTo>
                  <a:cubicBezTo>
                    <a:pt x="2376087" y="3119880"/>
                    <a:pt x="2487059" y="3585049"/>
                    <a:pt x="2499220" y="4025896"/>
                  </a:cubicBezTo>
                  <a:cubicBezTo>
                    <a:pt x="2512902" y="4466743"/>
                    <a:pt x="2444494" y="4907589"/>
                    <a:pt x="2479458" y="5346916"/>
                  </a:cubicBezTo>
                  <a:cubicBezTo>
                    <a:pt x="2514422" y="5786243"/>
                    <a:pt x="2672519" y="6246851"/>
                    <a:pt x="3032797" y="6500718"/>
                  </a:cubicBezTo>
                  <a:cubicBezTo>
                    <a:pt x="3206095" y="6622331"/>
                    <a:pt x="3412837" y="6687698"/>
                    <a:pt x="3601337" y="6784988"/>
                  </a:cubicBezTo>
                  <a:cubicBezTo>
                    <a:pt x="3789838" y="6882279"/>
                    <a:pt x="3970737" y="7028214"/>
                    <a:pt x="4025462" y="7233436"/>
                  </a:cubicBezTo>
                  <a:cubicBezTo>
                    <a:pt x="4107552" y="7546589"/>
                    <a:pt x="3867366" y="7849101"/>
                    <a:pt x="3812640" y="8168335"/>
                  </a:cubicBezTo>
                  <a:cubicBezTo>
                    <a:pt x="3762475" y="8466287"/>
                    <a:pt x="3888648" y="8787040"/>
                    <a:pt x="4128834" y="8969460"/>
                  </a:cubicBezTo>
                  <a:cubicBezTo>
                    <a:pt x="4369019" y="9151879"/>
                    <a:pt x="4712576" y="9186843"/>
                    <a:pt x="4984685" y="9057629"/>
                  </a:cubicBezTo>
                  <a:cubicBezTo>
                    <a:pt x="5443774" y="8840246"/>
                    <a:pt x="5604911" y="8258025"/>
                    <a:pt x="5583628" y="7750291"/>
                  </a:cubicBezTo>
                  <a:cubicBezTo>
                    <a:pt x="5563866" y="7242557"/>
                    <a:pt x="5416411" y="6736343"/>
                    <a:pt x="5484818" y="6231650"/>
                  </a:cubicBezTo>
                  <a:cubicBezTo>
                    <a:pt x="5547145" y="5774081"/>
                    <a:pt x="5779730" y="5357557"/>
                    <a:pt x="5908943" y="4915190"/>
                  </a:cubicBezTo>
                  <a:cubicBezTo>
                    <a:pt x="6223616" y="3838916"/>
                    <a:pt x="5910463" y="2691195"/>
                    <a:pt x="5598830" y="1614920"/>
                  </a:cubicBezTo>
                  <a:cubicBezTo>
                    <a:pt x="5475697" y="1192316"/>
                    <a:pt x="5334322" y="740828"/>
                    <a:pt x="4986205" y="473280"/>
                  </a:cubicBezTo>
                  <a:cubicBezTo>
                    <a:pt x="4777943" y="313663"/>
                    <a:pt x="4507354" y="236134"/>
                    <a:pt x="4247406" y="263497"/>
                  </a:cubicBezTo>
                  <a:cubicBezTo>
                    <a:pt x="3830882" y="306062"/>
                    <a:pt x="3469083" y="593372"/>
                    <a:pt x="3052559" y="628336"/>
                  </a:cubicBezTo>
                  <a:cubicBezTo>
                    <a:pt x="2721164" y="657219"/>
                    <a:pt x="2397369" y="521925"/>
                    <a:pt x="2099418" y="374469"/>
                  </a:cubicBezTo>
                  <a:cubicBezTo>
                    <a:pt x="1799946" y="227013"/>
                    <a:pt x="1501994" y="58276"/>
                    <a:pt x="1173639" y="11151"/>
                  </a:cubicBezTo>
                  <a:cubicBezTo>
                    <a:pt x="85203" y="-142386"/>
                    <a:pt x="-393648" y="1329130"/>
                    <a:pt x="380115" y="1994961"/>
                  </a:cubicBezTo>
                  <a:close/>
                </a:path>
              </a:pathLst>
            </a:custGeom>
            <a:gradFill>
              <a:gsLst>
                <a:gs pos="0">
                  <a:srgbClr val="7AC0B5"/>
                </a:gs>
                <a:gs pos="100000">
                  <a:srgbClr val="4AA898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Lato Black" panose="020F0A02020204030203" pitchFamily="34" charset="0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33B4F222-A57E-4CC6-9DEB-DEC6CE258967}"/>
                </a:ext>
              </a:extLst>
            </p:cNvPr>
            <p:cNvSpPr/>
            <p:nvPr/>
          </p:nvSpPr>
          <p:spPr>
            <a:xfrm>
              <a:off x="8032341" y="-867604"/>
              <a:ext cx="5660597" cy="8675620"/>
            </a:xfrm>
            <a:custGeom>
              <a:avLst/>
              <a:gdLst>
                <a:gd name="connsiteX0" fmla="*/ 111 w 5660597"/>
                <a:gd name="connsiteY0" fmla="*/ 731827 h 8675620"/>
                <a:gd name="connsiteX1" fmla="*/ 673543 w 5660597"/>
                <a:gd name="connsiteY1" fmla="*/ 1622641 h 8675620"/>
                <a:gd name="connsiteX2" fmla="*/ 2227148 w 5660597"/>
                <a:gd name="connsiteY2" fmla="*/ 1805061 h 8675620"/>
                <a:gd name="connsiteX3" fmla="*/ 3162048 w 5660597"/>
                <a:gd name="connsiteY3" fmla="*/ 2495214 h 8675620"/>
                <a:gd name="connsiteX4" fmla="*/ 3335346 w 5660597"/>
                <a:gd name="connsiteY4" fmla="*/ 3644456 h 8675620"/>
                <a:gd name="connsiteX5" fmla="*/ 3133164 w 5660597"/>
                <a:gd name="connsiteY5" fmla="*/ 4263161 h 8675620"/>
                <a:gd name="connsiteX6" fmla="*/ 3203092 w 5660597"/>
                <a:gd name="connsiteY6" fmla="*/ 4889468 h 8675620"/>
                <a:gd name="connsiteX7" fmla="*/ 3900846 w 5660597"/>
                <a:gd name="connsiteY7" fmla="*/ 5565939 h 8675620"/>
                <a:gd name="connsiteX8" fmla="*/ 3745790 w 5660597"/>
                <a:gd name="connsiteY8" fmla="*/ 6490197 h 8675620"/>
                <a:gd name="connsiteX9" fmla="*/ 4422262 w 5660597"/>
                <a:gd name="connsiteY9" fmla="*/ 6946245 h 8675620"/>
                <a:gd name="connsiteX10" fmla="*/ 4347774 w 5660597"/>
                <a:gd name="connsiteY10" fmla="*/ 7422056 h 8675620"/>
                <a:gd name="connsiteX11" fmla="*/ 4074145 w 5660597"/>
                <a:gd name="connsiteY11" fmla="*/ 7844661 h 8675620"/>
                <a:gd name="connsiteX12" fmla="*/ 4613802 w 5660597"/>
                <a:gd name="connsiteY12" fmla="*/ 8667068 h 8675620"/>
                <a:gd name="connsiteX13" fmla="*/ 5527419 w 5660597"/>
                <a:gd name="connsiteY13" fmla="*/ 8148693 h 8675620"/>
                <a:gd name="connsiteX14" fmla="*/ 5586706 w 5660597"/>
                <a:gd name="connsiteY14" fmla="*/ 7054177 h 8675620"/>
                <a:gd name="connsiteX15" fmla="*/ 5244669 w 5660597"/>
                <a:gd name="connsiteY15" fmla="*/ 5930778 h 8675620"/>
                <a:gd name="connsiteX16" fmla="*/ 5518298 w 5660597"/>
                <a:gd name="connsiteY16" fmla="*/ 4720730 h 8675620"/>
                <a:gd name="connsiteX17" fmla="*/ 5519819 w 5660597"/>
                <a:gd name="connsiteY17" fmla="*/ 3507641 h 8675620"/>
                <a:gd name="connsiteX18" fmla="*/ 4926955 w 5660597"/>
                <a:gd name="connsiteY18" fmla="*/ 2758202 h 8675620"/>
                <a:gd name="connsiteX19" fmla="*/ 4957359 w 5660597"/>
                <a:gd name="connsiteY19" fmla="*/ 1724492 h 8675620"/>
                <a:gd name="connsiteX20" fmla="*/ 4853987 w 5660597"/>
                <a:gd name="connsiteY20" fmla="*/ 712065 h 8675620"/>
                <a:gd name="connsiteX21" fmla="*/ 3671302 w 5660597"/>
                <a:gd name="connsiteY21" fmla="*/ 509883 h 8675620"/>
                <a:gd name="connsiteX22" fmla="*/ 2692317 w 5660597"/>
                <a:gd name="connsiteY22" fmla="*/ 646698 h 8675620"/>
                <a:gd name="connsiteX23" fmla="*/ 1783261 w 5660597"/>
                <a:gd name="connsiteY23" fmla="*/ 268178 h 8675620"/>
                <a:gd name="connsiteX24" fmla="*/ 197732 w 5660597"/>
                <a:gd name="connsiteY24" fmla="*/ 237775 h 8675620"/>
                <a:gd name="connsiteX25" fmla="*/ 111 w 5660597"/>
                <a:gd name="connsiteY25" fmla="*/ 731827 h 867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660597" h="8675620">
                  <a:moveTo>
                    <a:pt x="111" y="731827"/>
                  </a:moveTo>
                  <a:cubicBezTo>
                    <a:pt x="6192" y="1107307"/>
                    <a:pt x="308704" y="1476706"/>
                    <a:pt x="673543" y="1622641"/>
                  </a:cubicBezTo>
                  <a:cubicBezTo>
                    <a:pt x="1159994" y="1818742"/>
                    <a:pt x="1717894" y="1678887"/>
                    <a:pt x="2227148" y="1805061"/>
                  </a:cubicBezTo>
                  <a:cubicBezTo>
                    <a:pt x="2613269" y="1900831"/>
                    <a:pt x="2956826" y="2154698"/>
                    <a:pt x="3162048" y="2495214"/>
                  </a:cubicBezTo>
                  <a:cubicBezTo>
                    <a:pt x="3367269" y="2835730"/>
                    <a:pt x="3431116" y="3258335"/>
                    <a:pt x="3335346" y="3644456"/>
                  </a:cubicBezTo>
                  <a:cubicBezTo>
                    <a:pt x="3283660" y="3854238"/>
                    <a:pt x="3186370" y="4051859"/>
                    <a:pt x="3133164" y="4263161"/>
                  </a:cubicBezTo>
                  <a:cubicBezTo>
                    <a:pt x="3079959" y="4472944"/>
                    <a:pt x="3078439" y="4711609"/>
                    <a:pt x="3203092" y="4889468"/>
                  </a:cubicBezTo>
                  <a:cubicBezTo>
                    <a:pt x="3393112" y="5160056"/>
                    <a:pt x="3838519" y="5240625"/>
                    <a:pt x="3900846" y="5565939"/>
                  </a:cubicBezTo>
                  <a:cubicBezTo>
                    <a:pt x="3961653" y="5882133"/>
                    <a:pt x="3592253" y="6207447"/>
                    <a:pt x="3745790" y="6490197"/>
                  </a:cubicBezTo>
                  <a:cubicBezTo>
                    <a:pt x="3878044" y="6734943"/>
                    <a:pt x="4288488" y="6701500"/>
                    <a:pt x="4422262" y="6946245"/>
                  </a:cubicBezTo>
                  <a:cubicBezTo>
                    <a:pt x="4502830" y="7093701"/>
                    <a:pt x="4440504" y="7280681"/>
                    <a:pt x="4347774" y="7422056"/>
                  </a:cubicBezTo>
                  <a:cubicBezTo>
                    <a:pt x="4255044" y="7561911"/>
                    <a:pt x="4130390" y="7686564"/>
                    <a:pt x="4074145" y="7844661"/>
                  </a:cubicBezTo>
                  <a:cubicBezTo>
                    <a:pt x="3947971" y="8197338"/>
                    <a:pt x="4244403" y="8609302"/>
                    <a:pt x="4613802" y="8667068"/>
                  </a:cubicBezTo>
                  <a:cubicBezTo>
                    <a:pt x="4983201" y="8724834"/>
                    <a:pt x="5358681" y="8483129"/>
                    <a:pt x="5527419" y="8148693"/>
                  </a:cubicBezTo>
                  <a:cubicBezTo>
                    <a:pt x="5697677" y="7815778"/>
                    <a:pt x="5690076" y="7412935"/>
                    <a:pt x="5586706" y="7054177"/>
                  </a:cubicBezTo>
                  <a:cubicBezTo>
                    <a:pt x="5478774" y="6675657"/>
                    <a:pt x="5272032" y="6321460"/>
                    <a:pt x="5244669" y="5930778"/>
                  </a:cubicBezTo>
                  <a:cubicBezTo>
                    <a:pt x="5215786" y="5515774"/>
                    <a:pt x="5390605" y="5117492"/>
                    <a:pt x="5518298" y="4720730"/>
                  </a:cubicBezTo>
                  <a:cubicBezTo>
                    <a:pt x="5645992" y="4323968"/>
                    <a:pt x="5725040" y="3870960"/>
                    <a:pt x="5519819" y="3507641"/>
                  </a:cubicBezTo>
                  <a:cubicBezTo>
                    <a:pt x="5361721" y="3229452"/>
                    <a:pt x="5057689" y="3050073"/>
                    <a:pt x="4926955" y="2758202"/>
                  </a:cubicBezTo>
                  <a:cubicBezTo>
                    <a:pt x="4782540" y="2437448"/>
                    <a:pt x="4879830" y="2066528"/>
                    <a:pt x="4957359" y="1724492"/>
                  </a:cubicBezTo>
                  <a:cubicBezTo>
                    <a:pt x="5034887" y="1380936"/>
                    <a:pt x="5077451" y="984174"/>
                    <a:pt x="4853987" y="712065"/>
                  </a:cubicBezTo>
                  <a:cubicBezTo>
                    <a:pt x="4586439" y="385230"/>
                    <a:pt x="4081745" y="408033"/>
                    <a:pt x="3671302" y="509883"/>
                  </a:cubicBezTo>
                  <a:cubicBezTo>
                    <a:pt x="3358148" y="587412"/>
                    <a:pt x="3014592" y="716625"/>
                    <a:pt x="2692317" y="646698"/>
                  </a:cubicBezTo>
                  <a:cubicBezTo>
                    <a:pt x="2370043" y="576770"/>
                    <a:pt x="2076652" y="411073"/>
                    <a:pt x="1783261" y="268178"/>
                  </a:cubicBezTo>
                  <a:cubicBezTo>
                    <a:pt x="1334813" y="50795"/>
                    <a:pt x="597535" y="-192431"/>
                    <a:pt x="197732" y="237775"/>
                  </a:cubicBezTo>
                  <a:cubicBezTo>
                    <a:pt x="56357" y="391311"/>
                    <a:pt x="-2929" y="563089"/>
                    <a:pt x="111" y="731827"/>
                  </a:cubicBezTo>
                  <a:close/>
                </a:path>
              </a:pathLst>
            </a:custGeom>
            <a:solidFill>
              <a:srgbClr val="4AA8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Lato Black" panose="020F0A02020204030203" pitchFamily="34" charset="0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751EA4E2-3090-4325-977D-262CB52E3FBF}"/>
                </a:ext>
              </a:extLst>
            </p:cNvPr>
            <p:cNvSpPr/>
            <p:nvPr/>
          </p:nvSpPr>
          <p:spPr>
            <a:xfrm>
              <a:off x="9960759" y="-899399"/>
              <a:ext cx="3532175" cy="3492835"/>
            </a:xfrm>
            <a:custGeom>
              <a:avLst/>
              <a:gdLst>
                <a:gd name="connsiteX0" fmla="*/ 778 w 3532175"/>
                <a:gd name="connsiteY0" fmla="*/ 756021 h 3492835"/>
                <a:gd name="connsiteX1" fmla="*/ 303290 w 3532175"/>
                <a:gd name="connsiteY1" fmla="*/ 1271356 h 3492835"/>
                <a:gd name="connsiteX2" fmla="*/ 847508 w 3532175"/>
                <a:gd name="connsiteY2" fmla="*/ 1435533 h 3492835"/>
                <a:gd name="connsiteX3" fmla="*/ 1344601 w 3532175"/>
                <a:gd name="connsiteY3" fmla="*/ 1692440 h 3492835"/>
                <a:gd name="connsiteX4" fmla="*/ 1492057 w 3532175"/>
                <a:gd name="connsiteY4" fmla="*/ 2209295 h 3492835"/>
                <a:gd name="connsiteX5" fmla="*/ 1729202 w 3532175"/>
                <a:gd name="connsiteY5" fmla="*/ 2679025 h 3492835"/>
                <a:gd name="connsiteX6" fmla="*/ 2206533 w 3532175"/>
                <a:gd name="connsiteY6" fmla="*/ 2815839 h 3492835"/>
                <a:gd name="connsiteX7" fmla="*/ 2509045 w 3532175"/>
                <a:gd name="connsiteY7" fmla="*/ 3179158 h 3492835"/>
                <a:gd name="connsiteX8" fmla="*/ 2855642 w 3532175"/>
                <a:gd name="connsiteY8" fmla="*/ 3487751 h 3492835"/>
                <a:gd name="connsiteX9" fmla="*/ 3194638 w 3532175"/>
                <a:gd name="connsiteY9" fmla="*/ 3366138 h 3492835"/>
                <a:gd name="connsiteX10" fmla="*/ 3383138 w 3532175"/>
                <a:gd name="connsiteY10" fmla="*/ 3046904 h 3492835"/>
                <a:gd name="connsiteX11" fmla="*/ 3349694 w 3532175"/>
                <a:gd name="connsiteY11" fmla="*/ 1323041 h 3492835"/>
                <a:gd name="connsiteX12" fmla="*/ 3130791 w 3532175"/>
                <a:gd name="connsiteY12" fmla="*/ 762102 h 3492835"/>
                <a:gd name="connsiteX13" fmla="*/ 2993976 w 3532175"/>
                <a:gd name="connsiteY13" fmla="*/ 158598 h 3492835"/>
                <a:gd name="connsiteX14" fmla="*/ 2501444 w 3532175"/>
                <a:gd name="connsiteY14" fmla="*/ 9622 h 3492835"/>
                <a:gd name="connsiteX15" fmla="*/ 2001311 w 3532175"/>
                <a:gd name="connsiteY15" fmla="*/ 208763 h 3492835"/>
                <a:gd name="connsiteX16" fmla="*/ 1484456 w 3532175"/>
                <a:gd name="connsiteY16" fmla="*/ 345578 h 3492835"/>
                <a:gd name="connsiteX17" fmla="*/ 1052730 w 3532175"/>
                <a:gd name="connsiteY17" fmla="*/ 202682 h 3492835"/>
                <a:gd name="connsiteX18" fmla="*/ 278968 w 3532175"/>
                <a:gd name="connsiteY18" fmla="*/ 182920 h 3492835"/>
                <a:gd name="connsiteX19" fmla="*/ 778 w 3532175"/>
                <a:gd name="connsiteY19" fmla="*/ 756021 h 3492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32175" h="3492835">
                  <a:moveTo>
                    <a:pt x="778" y="756021"/>
                  </a:moveTo>
                  <a:cubicBezTo>
                    <a:pt x="11419" y="962763"/>
                    <a:pt x="128472" y="1160384"/>
                    <a:pt x="303290" y="1271356"/>
                  </a:cubicBezTo>
                  <a:cubicBezTo>
                    <a:pt x="464427" y="1371686"/>
                    <a:pt x="660528" y="1396009"/>
                    <a:pt x="847508" y="1435533"/>
                  </a:cubicBezTo>
                  <a:cubicBezTo>
                    <a:pt x="1034488" y="1475057"/>
                    <a:pt x="1230589" y="1540424"/>
                    <a:pt x="1344601" y="1692440"/>
                  </a:cubicBezTo>
                  <a:cubicBezTo>
                    <a:pt x="1452533" y="1836856"/>
                    <a:pt x="1466214" y="2029916"/>
                    <a:pt x="1492057" y="2209295"/>
                  </a:cubicBezTo>
                  <a:cubicBezTo>
                    <a:pt x="1517900" y="2388674"/>
                    <a:pt x="1574145" y="2584775"/>
                    <a:pt x="1729202" y="2679025"/>
                  </a:cubicBezTo>
                  <a:cubicBezTo>
                    <a:pt x="1872097" y="2765674"/>
                    <a:pt x="2059077" y="2739831"/>
                    <a:pt x="2206533" y="2815839"/>
                  </a:cubicBezTo>
                  <a:cubicBezTo>
                    <a:pt x="2347908" y="2888807"/>
                    <a:pt x="2426956" y="3042343"/>
                    <a:pt x="2509045" y="3179158"/>
                  </a:cubicBezTo>
                  <a:cubicBezTo>
                    <a:pt x="2589613" y="3317493"/>
                    <a:pt x="2699065" y="3460388"/>
                    <a:pt x="2855642" y="3487751"/>
                  </a:cubicBezTo>
                  <a:cubicBezTo>
                    <a:pt x="2978775" y="3510553"/>
                    <a:pt x="3106468" y="3454307"/>
                    <a:pt x="3194638" y="3366138"/>
                  </a:cubicBezTo>
                  <a:cubicBezTo>
                    <a:pt x="3282807" y="3277968"/>
                    <a:pt x="3339053" y="3162436"/>
                    <a:pt x="3383138" y="3046904"/>
                  </a:cubicBezTo>
                  <a:cubicBezTo>
                    <a:pt x="3592920" y="2496606"/>
                    <a:pt x="3580759" y="1865739"/>
                    <a:pt x="3349694" y="1323041"/>
                  </a:cubicBezTo>
                  <a:cubicBezTo>
                    <a:pt x="3270646" y="1137582"/>
                    <a:pt x="3167275" y="959723"/>
                    <a:pt x="3130791" y="762102"/>
                  </a:cubicBezTo>
                  <a:cubicBezTo>
                    <a:pt x="3092787" y="556880"/>
                    <a:pt x="3124710" y="322775"/>
                    <a:pt x="2993976" y="158598"/>
                  </a:cubicBezTo>
                  <a:cubicBezTo>
                    <a:pt x="2881485" y="18743"/>
                    <a:pt x="2679303" y="-20781"/>
                    <a:pt x="2501444" y="9622"/>
                  </a:cubicBezTo>
                  <a:cubicBezTo>
                    <a:pt x="2323585" y="41545"/>
                    <a:pt x="2162448" y="131235"/>
                    <a:pt x="2001311" y="208763"/>
                  </a:cubicBezTo>
                  <a:cubicBezTo>
                    <a:pt x="1838653" y="287812"/>
                    <a:pt x="1663835" y="357739"/>
                    <a:pt x="1484456" y="345578"/>
                  </a:cubicBezTo>
                  <a:cubicBezTo>
                    <a:pt x="1332440" y="334936"/>
                    <a:pt x="1191065" y="266529"/>
                    <a:pt x="1052730" y="202682"/>
                  </a:cubicBezTo>
                  <a:cubicBezTo>
                    <a:pt x="788222" y="79549"/>
                    <a:pt x="544996" y="33945"/>
                    <a:pt x="278968" y="182920"/>
                  </a:cubicBezTo>
                  <a:cubicBezTo>
                    <a:pt x="88947" y="289332"/>
                    <a:pt x="-9863" y="546239"/>
                    <a:pt x="778" y="756021"/>
                  </a:cubicBezTo>
                  <a:close/>
                </a:path>
              </a:pathLst>
            </a:custGeom>
            <a:gradFill>
              <a:gsLst>
                <a:gs pos="0">
                  <a:srgbClr val="7AC0B5"/>
                </a:gs>
                <a:gs pos="100000">
                  <a:srgbClr val="4AA898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Lato Black" panose="020F0A02020204030203" pitchFamily="34" charset="0"/>
              </a:endParaRPr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45FCE997-3BEC-4260-93D3-533E347F807B}"/>
              </a:ext>
            </a:extLst>
          </p:cNvPr>
          <p:cNvSpPr txBox="1"/>
          <p:nvPr/>
        </p:nvSpPr>
        <p:spPr>
          <a:xfrm>
            <a:off x="3691792" y="2459504"/>
            <a:ext cx="48084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06383C"/>
                </a:solidFill>
                <a:latin typeface="Arial Black" panose="020B0A04020102020204" pitchFamily="34" charset="0"/>
              </a:rPr>
              <a:t>Q&amp;A</a:t>
            </a:r>
          </a:p>
          <a:p>
            <a:pPr algn="ctr"/>
            <a:r>
              <a:rPr lang="en-US" altLang="zh-CN" sz="4800" dirty="0">
                <a:gradFill>
                  <a:gsLst>
                    <a:gs pos="0">
                      <a:srgbClr val="66BAAB"/>
                    </a:gs>
                    <a:gs pos="100000">
                      <a:srgbClr val="4AA898"/>
                    </a:gs>
                  </a:gsLst>
                  <a:lin ang="2700000" scaled="0"/>
                </a:gradFill>
                <a:latin typeface="Arial Black" panose="020B0A040201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39492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42663113-ED93-437B-9F24-65E03A62D4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42987"/>
            <a:ext cx="12192000" cy="1433997"/>
          </a:xfrm>
          <a:prstGeom prst="rect">
            <a:avLst/>
          </a:prstGeom>
          <a:effectLst>
            <a:innerShdw>
              <a:schemeClr val="bg2">
                <a:lumMod val="90000"/>
              </a:schemeClr>
            </a:innerShdw>
          </a:effectLst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0D7AD124-4FFE-4969-8A1B-82E5A09FF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4121" y="485484"/>
            <a:ext cx="2831940" cy="52035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F501BFE-44B9-45AC-914F-F1A9F193FA6D}"/>
              </a:ext>
            </a:extLst>
          </p:cNvPr>
          <p:cNvSpPr txBox="1"/>
          <p:nvPr/>
        </p:nvSpPr>
        <p:spPr>
          <a:xfrm>
            <a:off x="412249" y="539282"/>
            <a:ext cx="6777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06383C"/>
                </a:solidFill>
                <a:latin typeface="Arial Black" panose="020B0A04020102020204" pitchFamily="34" charset="0"/>
              </a:rPr>
              <a:t>Data Preprocessing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406BCBD-6D59-4F8F-90C2-FF8F6EE4C202}"/>
              </a:ext>
            </a:extLst>
          </p:cNvPr>
          <p:cNvGrpSpPr/>
          <p:nvPr/>
        </p:nvGrpSpPr>
        <p:grpSpPr>
          <a:xfrm>
            <a:off x="515938" y="1279124"/>
            <a:ext cx="1308207" cy="328574"/>
            <a:chOff x="5363562" y="1640097"/>
            <a:chExt cx="1308207" cy="32857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87C9469-7F3A-4230-839C-741BD9E9C1F4}"/>
                </a:ext>
              </a:extLst>
            </p:cNvPr>
            <p:cNvSpPr/>
            <p:nvPr/>
          </p:nvSpPr>
          <p:spPr>
            <a:xfrm>
              <a:off x="5520231" y="1775991"/>
              <a:ext cx="1151538" cy="53504"/>
            </a:xfrm>
            <a:prstGeom prst="rect">
              <a:avLst/>
            </a:prstGeom>
            <a:gradFill>
              <a:gsLst>
                <a:gs pos="0">
                  <a:srgbClr val="FFA62E"/>
                </a:gs>
                <a:gs pos="52000">
                  <a:srgbClr val="FF8811"/>
                </a:gs>
                <a:gs pos="100000">
                  <a:srgbClr val="FE970D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B0D74C7-B3AA-4946-92F0-35516DD45718}"/>
                </a:ext>
              </a:extLst>
            </p:cNvPr>
            <p:cNvGrpSpPr/>
            <p:nvPr/>
          </p:nvGrpSpPr>
          <p:grpSpPr>
            <a:xfrm>
              <a:off x="5363562" y="1640097"/>
              <a:ext cx="328578" cy="328574"/>
              <a:chOff x="7719249" y="5265420"/>
              <a:chExt cx="499840" cy="499834"/>
            </a:xfrm>
          </p:grpSpPr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46D0B33D-0E81-4BB1-8956-567E9D95C31C}"/>
                  </a:ext>
                </a:extLst>
              </p:cNvPr>
              <p:cNvSpPr/>
              <p:nvPr/>
            </p:nvSpPr>
            <p:spPr>
              <a:xfrm>
                <a:off x="7719249" y="5265420"/>
                <a:ext cx="499840" cy="499834"/>
              </a:xfrm>
              <a:prstGeom prst="ellipse">
                <a:avLst/>
              </a:prstGeom>
              <a:gradFill>
                <a:gsLst>
                  <a:gs pos="0">
                    <a:srgbClr val="FFA62E">
                      <a:alpha val="20000"/>
                    </a:srgbClr>
                  </a:gs>
                  <a:gs pos="52000">
                    <a:srgbClr val="FF8811">
                      <a:alpha val="18000"/>
                    </a:srgbClr>
                  </a:gs>
                  <a:gs pos="100000">
                    <a:srgbClr val="FE970D">
                      <a:alpha val="20000"/>
                    </a:srgb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0464AB38-103E-4DF0-B5CB-1D5EE30D1A5B}"/>
                  </a:ext>
                </a:extLst>
              </p:cNvPr>
              <p:cNvSpPr/>
              <p:nvPr/>
            </p:nvSpPr>
            <p:spPr>
              <a:xfrm>
                <a:off x="7882359" y="5428527"/>
                <a:ext cx="173621" cy="173621"/>
              </a:xfrm>
              <a:prstGeom prst="ellipse">
                <a:avLst/>
              </a:prstGeom>
              <a:gradFill>
                <a:gsLst>
                  <a:gs pos="0">
                    <a:srgbClr val="FFA62E"/>
                  </a:gs>
                  <a:gs pos="52000">
                    <a:srgbClr val="FF8811"/>
                  </a:gs>
                  <a:gs pos="100000">
                    <a:srgbClr val="FE970D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CC75C9DC-0379-444D-A125-A5148CB3E859}"/>
              </a:ext>
            </a:extLst>
          </p:cNvPr>
          <p:cNvSpPr txBox="1"/>
          <p:nvPr/>
        </p:nvSpPr>
        <p:spPr>
          <a:xfrm>
            <a:off x="623161" y="1743592"/>
            <a:ext cx="11160126" cy="588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lvl="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40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</a:defRPr>
            </a:lvl1pPr>
          </a:lstStyle>
          <a:p>
            <a:r>
              <a:rPr lang="en-US" altLang="zh-CN" dirty="0"/>
              <a:t>Missing Value</a:t>
            </a:r>
            <a:endParaRPr lang="fr-FR" altLang="zh-CN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64883D4-EFAD-401C-9CF8-44E8B8870F2F}"/>
              </a:ext>
            </a:extLst>
          </p:cNvPr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1CB53ED2-DF68-4B11-8E54-75DADC0A9C74}"/>
              </a:ext>
            </a:extLst>
          </p:cNvPr>
          <p:cNvSpPr/>
          <p:nvPr/>
        </p:nvSpPr>
        <p:spPr>
          <a:xfrm>
            <a:off x="0" y="6231022"/>
            <a:ext cx="12188394" cy="645962"/>
          </a:xfrm>
          <a:custGeom>
            <a:avLst/>
            <a:gdLst>
              <a:gd name="connsiteX0" fmla="*/ 2129740 w 12188394"/>
              <a:gd name="connsiteY0" fmla="*/ 87 h 645962"/>
              <a:gd name="connsiteX1" fmla="*/ 4733015 w 12188394"/>
              <a:gd name="connsiteY1" fmla="*/ 469509 h 645962"/>
              <a:gd name="connsiteX2" fmla="*/ 7723509 w 12188394"/>
              <a:gd name="connsiteY2" fmla="*/ 139904 h 645962"/>
              <a:gd name="connsiteX3" fmla="*/ 10671599 w 12188394"/>
              <a:gd name="connsiteY3" fmla="*/ 200290 h 645962"/>
              <a:gd name="connsiteX4" fmla="*/ 12169466 w 12188394"/>
              <a:gd name="connsiteY4" fmla="*/ 637613 h 645962"/>
              <a:gd name="connsiteX5" fmla="*/ 12188394 w 12188394"/>
              <a:gd name="connsiteY5" fmla="*/ 645962 h 645962"/>
              <a:gd name="connsiteX6" fmla="*/ 0 w 12188394"/>
              <a:gd name="connsiteY6" fmla="*/ 645962 h 645962"/>
              <a:gd name="connsiteX7" fmla="*/ 0 w 12188394"/>
              <a:gd name="connsiteY7" fmla="*/ 550134 h 645962"/>
              <a:gd name="connsiteX8" fmla="*/ 164640 w 12188394"/>
              <a:gd name="connsiteY8" fmla="*/ 460821 h 645962"/>
              <a:gd name="connsiteX9" fmla="*/ 1928289 w 12188394"/>
              <a:gd name="connsiteY9" fmla="*/ 4037 h 645962"/>
              <a:gd name="connsiteX10" fmla="*/ 2129740 w 12188394"/>
              <a:gd name="connsiteY10" fmla="*/ 87 h 64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8394" h="645962">
                <a:moveTo>
                  <a:pt x="2129740" y="87"/>
                </a:moveTo>
                <a:cubicBezTo>
                  <a:pt x="3093998" y="6739"/>
                  <a:pt x="3447641" y="394026"/>
                  <a:pt x="4733015" y="469509"/>
                </a:cubicBezTo>
                <a:cubicBezTo>
                  <a:pt x="5789077" y="532410"/>
                  <a:pt x="5734557" y="280804"/>
                  <a:pt x="7723509" y="139904"/>
                </a:cubicBezTo>
                <a:cubicBezTo>
                  <a:pt x="8793706" y="64422"/>
                  <a:pt x="9639768" y="9069"/>
                  <a:pt x="10671599" y="200290"/>
                </a:cubicBezTo>
                <a:cubicBezTo>
                  <a:pt x="11286459" y="313512"/>
                  <a:pt x="11790007" y="481932"/>
                  <a:pt x="12169466" y="637613"/>
                </a:cubicBezTo>
                <a:lnTo>
                  <a:pt x="12188394" y="645962"/>
                </a:lnTo>
                <a:lnTo>
                  <a:pt x="0" y="645962"/>
                </a:lnTo>
                <a:lnTo>
                  <a:pt x="0" y="550134"/>
                </a:lnTo>
                <a:lnTo>
                  <a:pt x="164640" y="460821"/>
                </a:lnTo>
                <a:cubicBezTo>
                  <a:pt x="615656" y="241333"/>
                  <a:pt x="1213478" y="34230"/>
                  <a:pt x="1928289" y="4037"/>
                </a:cubicBezTo>
                <a:cubicBezTo>
                  <a:pt x="1998458" y="892"/>
                  <a:pt x="2065456" y="-356"/>
                  <a:pt x="2129740" y="87"/>
                </a:cubicBezTo>
                <a:close/>
              </a:path>
            </a:pathLst>
          </a:custGeom>
          <a:gradFill>
            <a:gsLst>
              <a:gs pos="0">
                <a:srgbClr val="7AC0B5"/>
              </a:gs>
              <a:gs pos="100000">
                <a:srgbClr val="4AA89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6178DCF-9DBE-A0BF-02C1-E5F8C0FEEC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807" y="1468522"/>
            <a:ext cx="4480422" cy="492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306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42663113-ED93-437B-9F24-65E03A62D4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42987"/>
            <a:ext cx="12192000" cy="1433997"/>
          </a:xfrm>
          <a:prstGeom prst="rect">
            <a:avLst/>
          </a:prstGeom>
          <a:effectLst>
            <a:innerShdw>
              <a:schemeClr val="bg2">
                <a:lumMod val="90000"/>
              </a:schemeClr>
            </a:innerShdw>
          </a:effectLst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0D7AD124-4FFE-4969-8A1B-82E5A09FF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4121" y="485484"/>
            <a:ext cx="2831940" cy="52035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F501BFE-44B9-45AC-914F-F1A9F193FA6D}"/>
              </a:ext>
            </a:extLst>
          </p:cNvPr>
          <p:cNvSpPr txBox="1"/>
          <p:nvPr/>
        </p:nvSpPr>
        <p:spPr>
          <a:xfrm>
            <a:off x="412249" y="539282"/>
            <a:ext cx="6777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06383C"/>
                </a:solidFill>
                <a:latin typeface="Arial Black" panose="020B0A04020102020204" pitchFamily="34" charset="0"/>
              </a:rPr>
              <a:t>Data Preprocessing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406BCBD-6D59-4F8F-90C2-FF8F6EE4C202}"/>
              </a:ext>
            </a:extLst>
          </p:cNvPr>
          <p:cNvGrpSpPr/>
          <p:nvPr/>
        </p:nvGrpSpPr>
        <p:grpSpPr>
          <a:xfrm>
            <a:off x="515938" y="1279124"/>
            <a:ext cx="1308207" cy="328574"/>
            <a:chOff x="5363562" y="1640097"/>
            <a:chExt cx="1308207" cy="32857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87C9469-7F3A-4230-839C-741BD9E9C1F4}"/>
                </a:ext>
              </a:extLst>
            </p:cNvPr>
            <p:cNvSpPr/>
            <p:nvPr/>
          </p:nvSpPr>
          <p:spPr>
            <a:xfrm>
              <a:off x="5520231" y="1775991"/>
              <a:ext cx="1151538" cy="53504"/>
            </a:xfrm>
            <a:prstGeom prst="rect">
              <a:avLst/>
            </a:prstGeom>
            <a:gradFill>
              <a:gsLst>
                <a:gs pos="0">
                  <a:srgbClr val="FFA62E"/>
                </a:gs>
                <a:gs pos="52000">
                  <a:srgbClr val="FF8811"/>
                </a:gs>
                <a:gs pos="100000">
                  <a:srgbClr val="FE970D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B0D74C7-B3AA-4946-92F0-35516DD45718}"/>
                </a:ext>
              </a:extLst>
            </p:cNvPr>
            <p:cNvGrpSpPr/>
            <p:nvPr/>
          </p:nvGrpSpPr>
          <p:grpSpPr>
            <a:xfrm>
              <a:off x="5363562" y="1640097"/>
              <a:ext cx="328578" cy="328574"/>
              <a:chOff x="7719249" y="5265420"/>
              <a:chExt cx="499840" cy="499834"/>
            </a:xfrm>
          </p:grpSpPr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46D0B33D-0E81-4BB1-8956-567E9D95C31C}"/>
                  </a:ext>
                </a:extLst>
              </p:cNvPr>
              <p:cNvSpPr/>
              <p:nvPr/>
            </p:nvSpPr>
            <p:spPr>
              <a:xfrm>
                <a:off x="7719249" y="5265420"/>
                <a:ext cx="499840" cy="499834"/>
              </a:xfrm>
              <a:prstGeom prst="ellipse">
                <a:avLst/>
              </a:prstGeom>
              <a:gradFill>
                <a:gsLst>
                  <a:gs pos="0">
                    <a:srgbClr val="FFA62E">
                      <a:alpha val="20000"/>
                    </a:srgbClr>
                  </a:gs>
                  <a:gs pos="52000">
                    <a:srgbClr val="FF8811">
                      <a:alpha val="18000"/>
                    </a:srgbClr>
                  </a:gs>
                  <a:gs pos="100000">
                    <a:srgbClr val="FE970D">
                      <a:alpha val="20000"/>
                    </a:srgb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0464AB38-103E-4DF0-B5CB-1D5EE30D1A5B}"/>
                  </a:ext>
                </a:extLst>
              </p:cNvPr>
              <p:cNvSpPr/>
              <p:nvPr/>
            </p:nvSpPr>
            <p:spPr>
              <a:xfrm>
                <a:off x="7882359" y="5428527"/>
                <a:ext cx="173621" cy="173621"/>
              </a:xfrm>
              <a:prstGeom prst="ellipse">
                <a:avLst/>
              </a:prstGeom>
              <a:gradFill>
                <a:gsLst>
                  <a:gs pos="0">
                    <a:srgbClr val="FFA62E"/>
                  </a:gs>
                  <a:gs pos="52000">
                    <a:srgbClr val="FF8811"/>
                  </a:gs>
                  <a:gs pos="100000">
                    <a:srgbClr val="FE970D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CC75C9DC-0379-444D-A125-A5148CB3E859}"/>
              </a:ext>
            </a:extLst>
          </p:cNvPr>
          <p:cNvSpPr txBox="1"/>
          <p:nvPr/>
        </p:nvSpPr>
        <p:spPr>
          <a:xfrm>
            <a:off x="515938" y="1714919"/>
            <a:ext cx="11160126" cy="59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</a:rPr>
              <a:t>Purchases = </a:t>
            </a:r>
            <a:r>
              <a:rPr lang="en-US" altLang="zh-CN" sz="2400" dirty="0" err="1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</a:rPr>
              <a:t>oneoff_purchases</a:t>
            </a:r>
            <a:r>
              <a:rPr lang="en-US" altLang="zh-CN" sz="24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</a:rPr>
              <a:t> + installments_ purchases</a:t>
            </a:r>
            <a:endParaRPr lang="zh-CN" altLang="en-US" sz="2400" dirty="0">
              <a:solidFill>
                <a:srgbClr val="06383C"/>
              </a:solidFill>
              <a:latin typeface="Arial Black" panose="020B0A04020102020204" pitchFamily="34" charset="0"/>
              <a:ea typeface="思源黑体 CN Bold" panose="020B0800000000000000" pitchFamily="34" charset="-122"/>
              <a:cs typeface="Open Sans" panose="020B0606030504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64883D4-EFAD-401C-9CF8-44E8B8870F2F}"/>
              </a:ext>
            </a:extLst>
          </p:cNvPr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1CB53ED2-DF68-4B11-8E54-75DADC0A9C74}"/>
              </a:ext>
            </a:extLst>
          </p:cNvPr>
          <p:cNvSpPr/>
          <p:nvPr/>
        </p:nvSpPr>
        <p:spPr>
          <a:xfrm>
            <a:off x="0" y="6231022"/>
            <a:ext cx="12188394" cy="645962"/>
          </a:xfrm>
          <a:custGeom>
            <a:avLst/>
            <a:gdLst>
              <a:gd name="connsiteX0" fmla="*/ 2129740 w 12188394"/>
              <a:gd name="connsiteY0" fmla="*/ 87 h 645962"/>
              <a:gd name="connsiteX1" fmla="*/ 4733015 w 12188394"/>
              <a:gd name="connsiteY1" fmla="*/ 469509 h 645962"/>
              <a:gd name="connsiteX2" fmla="*/ 7723509 w 12188394"/>
              <a:gd name="connsiteY2" fmla="*/ 139904 h 645962"/>
              <a:gd name="connsiteX3" fmla="*/ 10671599 w 12188394"/>
              <a:gd name="connsiteY3" fmla="*/ 200290 h 645962"/>
              <a:gd name="connsiteX4" fmla="*/ 12169466 w 12188394"/>
              <a:gd name="connsiteY4" fmla="*/ 637613 h 645962"/>
              <a:gd name="connsiteX5" fmla="*/ 12188394 w 12188394"/>
              <a:gd name="connsiteY5" fmla="*/ 645962 h 645962"/>
              <a:gd name="connsiteX6" fmla="*/ 0 w 12188394"/>
              <a:gd name="connsiteY6" fmla="*/ 645962 h 645962"/>
              <a:gd name="connsiteX7" fmla="*/ 0 w 12188394"/>
              <a:gd name="connsiteY7" fmla="*/ 550134 h 645962"/>
              <a:gd name="connsiteX8" fmla="*/ 164640 w 12188394"/>
              <a:gd name="connsiteY8" fmla="*/ 460821 h 645962"/>
              <a:gd name="connsiteX9" fmla="*/ 1928289 w 12188394"/>
              <a:gd name="connsiteY9" fmla="*/ 4037 h 645962"/>
              <a:gd name="connsiteX10" fmla="*/ 2129740 w 12188394"/>
              <a:gd name="connsiteY10" fmla="*/ 87 h 64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8394" h="645962">
                <a:moveTo>
                  <a:pt x="2129740" y="87"/>
                </a:moveTo>
                <a:cubicBezTo>
                  <a:pt x="3093998" y="6739"/>
                  <a:pt x="3447641" y="394026"/>
                  <a:pt x="4733015" y="469509"/>
                </a:cubicBezTo>
                <a:cubicBezTo>
                  <a:pt x="5789077" y="532410"/>
                  <a:pt x="5734557" y="280804"/>
                  <a:pt x="7723509" y="139904"/>
                </a:cubicBezTo>
                <a:cubicBezTo>
                  <a:pt x="8793706" y="64422"/>
                  <a:pt x="9639768" y="9069"/>
                  <a:pt x="10671599" y="200290"/>
                </a:cubicBezTo>
                <a:cubicBezTo>
                  <a:pt x="11286459" y="313512"/>
                  <a:pt x="11790007" y="481932"/>
                  <a:pt x="12169466" y="637613"/>
                </a:cubicBezTo>
                <a:lnTo>
                  <a:pt x="12188394" y="645962"/>
                </a:lnTo>
                <a:lnTo>
                  <a:pt x="0" y="645962"/>
                </a:lnTo>
                <a:lnTo>
                  <a:pt x="0" y="550134"/>
                </a:lnTo>
                <a:lnTo>
                  <a:pt x="164640" y="460821"/>
                </a:lnTo>
                <a:cubicBezTo>
                  <a:pt x="615656" y="241333"/>
                  <a:pt x="1213478" y="34230"/>
                  <a:pt x="1928289" y="4037"/>
                </a:cubicBezTo>
                <a:cubicBezTo>
                  <a:pt x="1998458" y="892"/>
                  <a:pt x="2065456" y="-356"/>
                  <a:pt x="2129740" y="87"/>
                </a:cubicBezTo>
                <a:close/>
              </a:path>
            </a:pathLst>
          </a:custGeom>
          <a:gradFill>
            <a:gsLst>
              <a:gs pos="0">
                <a:srgbClr val="7AC0B5"/>
              </a:gs>
              <a:gs pos="100000">
                <a:srgbClr val="4AA89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E6156C-6044-36D4-FD42-A4E7FADC70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36" y="2288496"/>
            <a:ext cx="7757962" cy="304727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F3A61B7-2DD6-A258-EED0-0E3BEF5B0D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478" y="2768992"/>
            <a:ext cx="7694997" cy="30020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C2EC5FB-A777-63EF-7E3A-0F55AFA734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7294" y="3177820"/>
            <a:ext cx="7574723" cy="294598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754B771-4E4D-BB3B-68F7-779451B94E63}"/>
              </a:ext>
            </a:extLst>
          </p:cNvPr>
          <p:cNvSpPr txBox="1"/>
          <p:nvPr/>
        </p:nvSpPr>
        <p:spPr>
          <a:xfrm>
            <a:off x="9709995" y="3162007"/>
            <a:ext cx="211402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</a:rPr>
              <a:t>前三个有关系</a:t>
            </a:r>
            <a:endParaRPr lang="en-US" altLang="zh-CN" sz="2400" dirty="0">
              <a:solidFill>
                <a:srgbClr val="06383C"/>
              </a:solidFill>
              <a:latin typeface="Arial Black" panose="020B0A04020102020204" pitchFamily="34" charset="0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r>
              <a:rPr lang="zh-CN" altLang="en-US" sz="24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</a:rPr>
              <a:t>并且因此筛选掉了部分数据</a:t>
            </a:r>
            <a:endParaRPr lang="en-US" altLang="zh-CN" sz="2400" dirty="0">
              <a:solidFill>
                <a:srgbClr val="06383C"/>
              </a:solidFill>
              <a:latin typeface="Arial Black" panose="020B0A04020102020204" pitchFamily="34" charset="0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r>
              <a:rPr lang="en-US" altLang="zh-CN" sz="24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</a:rPr>
              <a:t>Unusual values</a:t>
            </a:r>
            <a:endParaRPr lang="zh-CN" altLang="en-US" sz="2400" dirty="0">
              <a:solidFill>
                <a:srgbClr val="06383C"/>
              </a:solidFill>
              <a:latin typeface="Arial Black" panose="020B0A04020102020204" pitchFamily="34" charset="0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090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42663113-ED93-437B-9F24-65E03A62D4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42987"/>
            <a:ext cx="12192000" cy="1433997"/>
          </a:xfrm>
          <a:prstGeom prst="rect">
            <a:avLst/>
          </a:prstGeom>
          <a:effectLst>
            <a:innerShdw>
              <a:schemeClr val="bg2">
                <a:lumMod val="90000"/>
              </a:schemeClr>
            </a:innerShdw>
          </a:effectLst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0D7AD124-4FFE-4969-8A1B-82E5A09FF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4121" y="485484"/>
            <a:ext cx="2831940" cy="52035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F501BFE-44B9-45AC-914F-F1A9F193FA6D}"/>
              </a:ext>
            </a:extLst>
          </p:cNvPr>
          <p:cNvSpPr txBox="1"/>
          <p:nvPr/>
        </p:nvSpPr>
        <p:spPr>
          <a:xfrm>
            <a:off x="412249" y="539282"/>
            <a:ext cx="6777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06383C"/>
                </a:solidFill>
                <a:latin typeface="Arial Black" panose="020B0A04020102020204" pitchFamily="34" charset="0"/>
              </a:rPr>
              <a:t>Data Preprocessing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406BCBD-6D59-4F8F-90C2-FF8F6EE4C202}"/>
              </a:ext>
            </a:extLst>
          </p:cNvPr>
          <p:cNvGrpSpPr/>
          <p:nvPr/>
        </p:nvGrpSpPr>
        <p:grpSpPr>
          <a:xfrm>
            <a:off x="515938" y="1279124"/>
            <a:ext cx="1308207" cy="328574"/>
            <a:chOff x="5363562" y="1640097"/>
            <a:chExt cx="1308207" cy="32857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87C9469-7F3A-4230-839C-741BD9E9C1F4}"/>
                </a:ext>
              </a:extLst>
            </p:cNvPr>
            <p:cNvSpPr/>
            <p:nvPr/>
          </p:nvSpPr>
          <p:spPr>
            <a:xfrm>
              <a:off x="5520231" y="1775991"/>
              <a:ext cx="1151538" cy="53504"/>
            </a:xfrm>
            <a:prstGeom prst="rect">
              <a:avLst/>
            </a:prstGeom>
            <a:gradFill>
              <a:gsLst>
                <a:gs pos="0">
                  <a:srgbClr val="FFA62E"/>
                </a:gs>
                <a:gs pos="52000">
                  <a:srgbClr val="FF8811"/>
                </a:gs>
                <a:gs pos="100000">
                  <a:srgbClr val="FE970D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B0D74C7-B3AA-4946-92F0-35516DD45718}"/>
                </a:ext>
              </a:extLst>
            </p:cNvPr>
            <p:cNvGrpSpPr/>
            <p:nvPr/>
          </p:nvGrpSpPr>
          <p:grpSpPr>
            <a:xfrm>
              <a:off x="5363562" y="1640097"/>
              <a:ext cx="328578" cy="328574"/>
              <a:chOff x="7719249" y="5265420"/>
              <a:chExt cx="499840" cy="499834"/>
            </a:xfrm>
          </p:grpSpPr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46D0B33D-0E81-4BB1-8956-567E9D95C31C}"/>
                  </a:ext>
                </a:extLst>
              </p:cNvPr>
              <p:cNvSpPr/>
              <p:nvPr/>
            </p:nvSpPr>
            <p:spPr>
              <a:xfrm>
                <a:off x="7719249" y="5265420"/>
                <a:ext cx="499840" cy="499834"/>
              </a:xfrm>
              <a:prstGeom prst="ellipse">
                <a:avLst/>
              </a:prstGeom>
              <a:gradFill>
                <a:gsLst>
                  <a:gs pos="0">
                    <a:srgbClr val="FFA62E">
                      <a:alpha val="20000"/>
                    </a:srgbClr>
                  </a:gs>
                  <a:gs pos="52000">
                    <a:srgbClr val="FF8811">
                      <a:alpha val="18000"/>
                    </a:srgbClr>
                  </a:gs>
                  <a:gs pos="100000">
                    <a:srgbClr val="FE970D">
                      <a:alpha val="20000"/>
                    </a:srgb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0464AB38-103E-4DF0-B5CB-1D5EE30D1A5B}"/>
                  </a:ext>
                </a:extLst>
              </p:cNvPr>
              <p:cNvSpPr/>
              <p:nvPr/>
            </p:nvSpPr>
            <p:spPr>
              <a:xfrm>
                <a:off x="7882359" y="5428527"/>
                <a:ext cx="173621" cy="173621"/>
              </a:xfrm>
              <a:prstGeom prst="ellipse">
                <a:avLst/>
              </a:prstGeom>
              <a:gradFill>
                <a:gsLst>
                  <a:gs pos="0">
                    <a:srgbClr val="FFA62E"/>
                  </a:gs>
                  <a:gs pos="52000">
                    <a:srgbClr val="FF8811"/>
                  </a:gs>
                  <a:gs pos="100000">
                    <a:srgbClr val="FE970D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CC75C9DC-0379-444D-A125-A5148CB3E859}"/>
              </a:ext>
            </a:extLst>
          </p:cNvPr>
          <p:cNvSpPr txBox="1"/>
          <p:nvPr/>
        </p:nvSpPr>
        <p:spPr>
          <a:xfrm>
            <a:off x="515938" y="1714919"/>
            <a:ext cx="11160126" cy="59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</a:rPr>
              <a:t>删去异常值： </a:t>
            </a:r>
            <a:r>
              <a:rPr lang="en-US" altLang="zh-CN" sz="24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</a:rPr>
              <a:t>sum&gt;1</a:t>
            </a:r>
            <a:endParaRPr lang="zh-CN" altLang="en-US" sz="2400" dirty="0">
              <a:solidFill>
                <a:srgbClr val="06383C"/>
              </a:solidFill>
              <a:latin typeface="Arial Black" panose="020B0A04020102020204" pitchFamily="34" charset="0"/>
              <a:ea typeface="思源黑体 CN Bold" panose="020B0800000000000000" pitchFamily="34" charset="-122"/>
              <a:cs typeface="Open Sans" panose="020B0606030504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64883D4-EFAD-401C-9CF8-44E8B8870F2F}"/>
              </a:ext>
            </a:extLst>
          </p:cNvPr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1CB53ED2-DF68-4B11-8E54-75DADC0A9C74}"/>
              </a:ext>
            </a:extLst>
          </p:cNvPr>
          <p:cNvSpPr/>
          <p:nvPr/>
        </p:nvSpPr>
        <p:spPr>
          <a:xfrm>
            <a:off x="0" y="6231022"/>
            <a:ext cx="12188394" cy="645962"/>
          </a:xfrm>
          <a:custGeom>
            <a:avLst/>
            <a:gdLst>
              <a:gd name="connsiteX0" fmla="*/ 2129740 w 12188394"/>
              <a:gd name="connsiteY0" fmla="*/ 87 h 645962"/>
              <a:gd name="connsiteX1" fmla="*/ 4733015 w 12188394"/>
              <a:gd name="connsiteY1" fmla="*/ 469509 h 645962"/>
              <a:gd name="connsiteX2" fmla="*/ 7723509 w 12188394"/>
              <a:gd name="connsiteY2" fmla="*/ 139904 h 645962"/>
              <a:gd name="connsiteX3" fmla="*/ 10671599 w 12188394"/>
              <a:gd name="connsiteY3" fmla="*/ 200290 h 645962"/>
              <a:gd name="connsiteX4" fmla="*/ 12169466 w 12188394"/>
              <a:gd name="connsiteY4" fmla="*/ 637613 h 645962"/>
              <a:gd name="connsiteX5" fmla="*/ 12188394 w 12188394"/>
              <a:gd name="connsiteY5" fmla="*/ 645962 h 645962"/>
              <a:gd name="connsiteX6" fmla="*/ 0 w 12188394"/>
              <a:gd name="connsiteY6" fmla="*/ 645962 h 645962"/>
              <a:gd name="connsiteX7" fmla="*/ 0 w 12188394"/>
              <a:gd name="connsiteY7" fmla="*/ 550134 h 645962"/>
              <a:gd name="connsiteX8" fmla="*/ 164640 w 12188394"/>
              <a:gd name="connsiteY8" fmla="*/ 460821 h 645962"/>
              <a:gd name="connsiteX9" fmla="*/ 1928289 w 12188394"/>
              <a:gd name="connsiteY9" fmla="*/ 4037 h 645962"/>
              <a:gd name="connsiteX10" fmla="*/ 2129740 w 12188394"/>
              <a:gd name="connsiteY10" fmla="*/ 87 h 64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8394" h="645962">
                <a:moveTo>
                  <a:pt x="2129740" y="87"/>
                </a:moveTo>
                <a:cubicBezTo>
                  <a:pt x="3093998" y="6739"/>
                  <a:pt x="3447641" y="394026"/>
                  <a:pt x="4733015" y="469509"/>
                </a:cubicBezTo>
                <a:cubicBezTo>
                  <a:pt x="5789077" y="532410"/>
                  <a:pt x="5734557" y="280804"/>
                  <a:pt x="7723509" y="139904"/>
                </a:cubicBezTo>
                <a:cubicBezTo>
                  <a:pt x="8793706" y="64422"/>
                  <a:pt x="9639768" y="9069"/>
                  <a:pt x="10671599" y="200290"/>
                </a:cubicBezTo>
                <a:cubicBezTo>
                  <a:pt x="11286459" y="313512"/>
                  <a:pt x="11790007" y="481932"/>
                  <a:pt x="12169466" y="637613"/>
                </a:cubicBezTo>
                <a:lnTo>
                  <a:pt x="12188394" y="645962"/>
                </a:lnTo>
                <a:lnTo>
                  <a:pt x="0" y="645962"/>
                </a:lnTo>
                <a:lnTo>
                  <a:pt x="0" y="550134"/>
                </a:lnTo>
                <a:lnTo>
                  <a:pt x="164640" y="460821"/>
                </a:lnTo>
                <a:cubicBezTo>
                  <a:pt x="615656" y="241333"/>
                  <a:pt x="1213478" y="34230"/>
                  <a:pt x="1928289" y="4037"/>
                </a:cubicBezTo>
                <a:cubicBezTo>
                  <a:pt x="1998458" y="892"/>
                  <a:pt x="2065456" y="-356"/>
                  <a:pt x="2129740" y="87"/>
                </a:cubicBezTo>
                <a:close/>
              </a:path>
            </a:pathLst>
          </a:custGeom>
          <a:gradFill>
            <a:gsLst>
              <a:gs pos="0">
                <a:srgbClr val="7AC0B5"/>
              </a:gs>
              <a:gs pos="100000">
                <a:srgbClr val="4AA89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201640-4CA3-D5EC-1CB2-AEE45F4754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38" y="2594308"/>
            <a:ext cx="8073288" cy="307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26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42663113-ED93-437B-9F24-65E03A62D4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42987"/>
            <a:ext cx="12192000" cy="1433997"/>
          </a:xfrm>
          <a:prstGeom prst="rect">
            <a:avLst/>
          </a:prstGeom>
          <a:effectLst>
            <a:innerShdw>
              <a:schemeClr val="bg2">
                <a:lumMod val="90000"/>
              </a:schemeClr>
            </a:innerShdw>
          </a:effectLst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0D7AD124-4FFE-4969-8A1B-82E5A09FF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4121" y="485484"/>
            <a:ext cx="2831940" cy="52035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F501BFE-44B9-45AC-914F-F1A9F193FA6D}"/>
              </a:ext>
            </a:extLst>
          </p:cNvPr>
          <p:cNvSpPr txBox="1"/>
          <p:nvPr/>
        </p:nvSpPr>
        <p:spPr>
          <a:xfrm>
            <a:off x="412249" y="539282"/>
            <a:ext cx="6777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06383C"/>
                </a:solidFill>
                <a:latin typeface="Arial Black" panose="020B0A04020102020204" pitchFamily="34" charset="0"/>
              </a:rPr>
              <a:t>Data Preprocessing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406BCBD-6D59-4F8F-90C2-FF8F6EE4C202}"/>
              </a:ext>
            </a:extLst>
          </p:cNvPr>
          <p:cNvGrpSpPr/>
          <p:nvPr/>
        </p:nvGrpSpPr>
        <p:grpSpPr>
          <a:xfrm>
            <a:off x="515938" y="1279124"/>
            <a:ext cx="1308207" cy="328574"/>
            <a:chOff x="5363562" y="1640097"/>
            <a:chExt cx="1308207" cy="32857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87C9469-7F3A-4230-839C-741BD9E9C1F4}"/>
                </a:ext>
              </a:extLst>
            </p:cNvPr>
            <p:cNvSpPr/>
            <p:nvPr/>
          </p:nvSpPr>
          <p:spPr>
            <a:xfrm>
              <a:off x="5520231" y="1775991"/>
              <a:ext cx="1151538" cy="53504"/>
            </a:xfrm>
            <a:prstGeom prst="rect">
              <a:avLst/>
            </a:prstGeom>
            <a:gradFill>
              <a:gsLst>
                <a:gs pos="0">
                  <a:srgbClr val="FFA62E"/>
                </a:gs>
                <a:gs pos="52000">
                  <a:srgbClr val="FF8811"/>
                </a:gs>
                <a:gs pos="100000">
                  <a:srgbClr val="FE970D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B0D74C7-B3AA-4946-92F0-35516DD45718}"/>
                </a:ext>
              </a:extLst>
            </p:cNvPr>
            <p:cNvGrpSpPr/>
            <p:nvPr/>
          </p:nvGrpSpPr>
          <p:grpSpPr>
            <a:xfrm>
              <a:off x="5363562" y="1640097"/>
              <a:ext cx="328578" cy="328574"/>
              <a:chOff x="7719249" y="5265420"/>
              <a:chExt cx="499840" cy="499834"/>
            </a:xfrm>
          </p:grpSpPr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46D0B33D-0E81-4BB1-8956-567E9D95C31C}"/>
                  </a:ext>
                </a:extLst>
              </p:cNvPr>
              <p:cNvSpPr/>
              <p:nvPr/>
            </p:nvSpPr>
            <p:spPr>
              <a:xfrm>
                <a:off x="7719249" y="5265420"/>
                <a:ext cx="499840" cy="499834"/>
              </a:xfrm>
              <a:prstGeom prst="ellipse">
                <a:avLst/>
              </a:prstGeom>
              <a:gradFill>
                <a:gsLst>
                  <a:gs pos="0">
                    <a:srgbClr val="FFA62E">
                      <a:alpha val="20000"/>
                    </a:srgbClr>
                  </a:gs>
                  <a:gs pos="52000">
                    <a:srgbClr val="FF8811">
                      <a:alpha val="18000"/>
                    </a:srgbClr>
                  </a:gs>
                  <a:gs pos="100000">
                    <a:srgbClr val="FE970D">
                      <a:alpha val="20000"/>
                    </a:srgb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0464AB38-103E-4DF0-B5CB-1D5EE30D1A5B}"/>
                  </a:ext>
                </a:extLst>
              </p:cNvPr>
              <p:cNvSpPr/>
              <p:nvPr/>
            </p:nvSpPr>
            <p:spPr>
              <a:xfrm>
                <a:off x="7882359" y="5428527"/>
                <a:ext cx="173621" cy="173621"/>
              </a:xfrm>
              <a:prstGeom prst="ellipse">
                <a:avLst/>
              </a:prstGeom>
              <a:gradFill>
                <a:gsLst>
                  <a:gs pos="0">
                    <a:srgbClr val="FFA62E"/>
                  </a:gs>
                  <a:gs pos="52000">
                    <a:srgbClr val="FF8811"/>
                  </a:gs>
                  <a:gs pos="100000">
                    <a:srgbClr val="FE970D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CC75C9DC-0379-444D-A125-A5148CB3E859}"/>
              </a:ext>
            </a:extLst>
          </p:cNvPr>
          <p:cNvSpPr txBox="1"/>
          <p:nvPr/>
        </p:nvSpPr>
        <p:spPr>
          <a:xfrm>
            <a:off x="515938" y="1714919"/>
            <a:ext cx="11160126" cy="59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</a:rPr>
              <a:t>Right skewed data</a:t>
            </a:r>
            <a:endParaRPr lang="zh-CN" altLang="en-US" sz="2400" dirty="0">
              <a:solidFill>
                <a:srgbClr val="06383C"/>
              </a:solidFill>
              <a:latin typeface="Arial Black" panose="020B0A04020102020204" pitchFamily="34" charset="0"/>
              <a:ea typeface="思源黑体 CN Bold" panose="020B0800000000000000" pitchFamily="34" charset="-122"/>
              <a:cs typeface="Open Sans" panose="020B0606030504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64883D4-EFAD-401C-9CF8-44E8B8870F2F}"/>
              </a:ext>
            </a:extLst>
          </p:cNvPr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1CB53ED2-DF68-4B11-8E54-75DADC0A9C74}"/>
              </a:ext>
            </a:extLst>
          </p:cNvPr>
          <p:cNvSpPr/>
          <p:nvPr/>
        </p:nvSpPr>
        <p:spPr>
          <a:xfrm>
            <a:off x="0" y="6231022"/>
            <a:ext cx="12188394" cy="645962"/>
          </a:xfrm>
          <a:custGeom>
            <a:avLst/>
            <a:gdLst>
              <a:gd name="connsiteX0" fmla="*/ 2129740 w 12188394"/>
              <a:gd name="connsiteY0" fmla="*/ 87 h 645962"/>
              <a:gd name="connsiteX1" fmla="*/ 4733015 w 12188394"/>
              <a:gd name="connsiteY1" fmla="*/ 469509 h 645962"/>
              <a:gd name="connsiteX2" fmla="*/ 7723509 w 12188394"/>
              <a:gd name="connsiteY2" fmla="*/ 139904 h 645962"/>
              <a:gd name="connsiteX3" fmla="*/ 10671599 w 12188394"/>
              <a:gd name="connsiteY3" fmla="*/ 200290 h 645962"/>
              <a:gd name="connsiteX4" fmla="*/ 12169466 w 12188394"/>
              <a:gd name="connsiteY4" fmla="*/ 637613 h 645962"/>
              <a:gd name="connsiteX5" fmla="*/ 12188394 w 12188394"/>
              <a:gd name="connsiteY5" fmla="*/ 645962 h 645962"/>
              <a:gd name="connsiteX6" fmla="*/ 0 w 12188394"/>
              <a:gd name="connsiteY6" fmla="*/ 645962 h 645962"/>
              <a:gd name="connsiteX7" fmla="*/ 0 w 12188394"/>
              <a:gd name="connsiteY7" fmla="*/ 550134 h 645962"/>
              <a:gd name="connsiteX8" fmla="*/ 164640 w 12188394"/>
              <a:gd name="connsiteY8" fmla="*/ 460821 h 645962"/>
              <a:gd name="connsiteX9" fmla="*/ 1928289 w 12188394"/>
              <a:gd name="connsiteY9" fmla="*/ 4037 h 645962"/>
              <a:gd name="connsiteX10" fmla="*/ 2129740 w 12188394"/>
              <a:gd name="connsiteY10" fmla="*/ 87 h 64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8394" h="645962">
                <a:moveTo>
                  <a:pt x="2129740" y="87"/>
                </a:moveTo>
                <a:cubicBezTo>
                  <a:pt x="3093998" y="6739"/>
                  <a:pt x="3447641" y="394026"/>
                  <a:pt x="4733015" y="469509"/>
                </a:cubicBezTo>
                <a:cubicBezTo>
                  <a:pt x="5789077" y="532410"/>
                  <a:pt x="5734557" y="280804"/>
                  <a:pt x="7723509" y="139904"/>
                </a:cubicBezTo>
                <a:cubicBezTo>
                  <a:pt x="8793706" y="64422"/>
                  <a:pt x="9639768" y="9069"/>
                  <a:pt x="10671599" y="200290"/>
                </a:cubicBezTo>
                <a:cubicBezTo>
                  <a:pt x="11286459" y="313512"/>
                  <a:pt x="11790007" y="481932"/>
                  <a:pt x="12169466" y="637613"/>
                </a:cubicBezTo>
                <a:lnTo>
                  <a:pt x="12188394" y="645962"/>
                </a:lnTo>
                <a:lnTo>
                  <a:pt x="0" y="645962"/>
                </a:lnTo>
                <a:lnTo>
                  <a:pt x="0" y="550134"/>
                </a:lnTo>
                <a:lnTo>
                  <a:pt x="164640" y="460821"/>
                </a:lnTo>
                <a:cubicBezTo>
                  <a:pt x="615656" y="241333"/>
                  <a:pt x="1213478" y="34230"/>
                  <a:pt x="1928289" y="4037"/>
                </a:cubicBezTo>
                <a:cubicBezTo>
                  <a:pt x="1998458" y="892"/>
                  <a:pt x="2065456" y="-356"/>
                  <a:pt x="2129740" y="87"/>
                </a:cubicBezTo>
                <a:close/>
              </a:path>
            </a:pathLst>
          </a:custGeom>
          <a:gradFill>
            <a:gsLst>
              <a:gs pos="0">
                <a:srgbClr val="7AC0B5"/>
              </a:gs>
              <a:gs pos="100000">
                <a:srgbClr val="4AA89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E8564DE-0487-173D-33D2-694F2B6A5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38" y="2412173"/>
            <a:ext cx="8094846" cy="317525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5C9D0DE-C1AE-3839-AAA6-725FE4C3E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3186" y="2876944"/>
            <a:ext cx="8094846" cy="307633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3E85394-7361-11A2-31D2-AB07F3F706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9075" y="3199548"/>
            <a:ext cx="8332143" cy="317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57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42663113-ED93-437B-9F24-65E03A62D4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42987"/>
            <a:ext cx="12192000" cy="1433997"/>
          </a:xfrm>
          <a:prstGeom prst="rect">
            <a:avLst/>
          </a:prstGeom>
          <a:effectLst>
            <a:innerShdw>
              <a:schemeClr val="bg2">
                <a:lumMod val="90000"/>
              </a:schemeClr>
            </a:innerShdw>
          </a:effectLst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0D7AD124-4FFE-4969-8A1B-82E5A09FF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4121" y="485484"/>
            <a:ext cx="2831940" cy="52035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F501BFE-44B9-45AC-914F-F1A9F193FA6D}"/>
              </a:ext>
            </a:extLst>
          </p:cNvPr>
          <p:cNvSpPr txBox="1"/>
          <p:nvPr/>
        </p:nvSpPr>
        <p:spPr>
          <a:xfrm>
            <a:off x="412249" y="539282"/>
            <a:ext cx="6777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06383C"/>
                </a:solidFill>
                <a:latin typeface="Arial Black" panose="020B0A04020102020204" pitchFamily="34" charset="0"/>
              </a:rPr>
              <a:t>Data Preprocessing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406BCBD-6D59-4F8F-90C2-FF8F6EE4C202}"/>
              </a:ext>
            </a:extLst>
          </p:cNvPr>
          <p:cNvGrpSpPr/>
          <p:nvPr/>
        </p:nvGrpSpPr>
        <p:grpSpPr>
          <a:xfrm>
            <a:off x="515938" y="1279124"/>
            <a:ext cx="1308207" cy="328574"/>
            <a:chOff x="5363562" y="1640097"/>
            <a:chExt cx="1308207" cy="32857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87C9469-7F3A-4230-839C-741BD9E9C1F4}"/>
                </a:ext>
              </a:extLst>
            </p:cNvPr>
            <p:cNvSpPr/>
            <p:nvPr/>
          </p:nvSpPr>
          <p:spPr>
            <a:xfrm>
              <a:off x="5520231" y="1775991"/>
              <a:ext cx="1151538" cy="53504"/>
            </a:xfrm>
            <a:prstGeom prst="rect">
              <a:avLst/>
            </a:prstGeom>
            <a:gradFill>
              <a:gsLst>
                <a:gs pos="0">
                  <a:srgbClr val="FFA62E"/>
                </a:gs>
                <a:gs pos="52000">
                  <a:srgbClr val="FF8811"/>
                </a:gs>
                <a:gs pos="100000">
                  <a:srgbClr val="FE970D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B0D74C7-B3AA-4946-92F0-35516DD45718}"/>
                </a:ext>
              </a:extLst>
            </p:cNvPr>
            <p:cNvGrpSpPr/>
            <p:nvPr/>
          </p:nvGrpSpPr>
          <p:grpSpPr>
            <a:xfrm>
              <a:off x="5363562" y="1640097"/>
              <a:ext cx="328578" cy="328574"/>
              <a:chOff x="7719249" y="5265420"/>
              <a:chExt cx="499840" cy="499834"/>
            </a:xfrm>
          </p:grpSpPr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46D0B33D-0E81-4BB1-8956-567E9D95C31C}"/>
                  </a:ext>
                </a:extLst>
              </p:cNvPr>
              <p:cNvSpPr/>
              <p:nvPr/>
            </p:nvSpPr>
            <p:spPr>
              <a:xfrm>
                <a:off x="7719249" y="5265420"/>
                <a:ext cx="499840" cy="499834"/>
              </a:xfrm>
              <a:prstGeom prst="ellipse">
                <a:avLst/>
              </a:prstGeom>
              <a:gradFill>
                <a:gsLst>
                  <a:gs pos="0">
                    <a:srgbClr val="FFA62E">
                      <a:alpha val="20000"/>
                    </a:srgbClr>
                  </a:gs>
                  <a:gs pos="52000">
                    <a:srgbClr val="FF8811">
                      <a:alpha val="18000"/>
                    </a:srgbClr>
                  </a:gs>
                  <a:gs pos="100000">
                    <a:srgbClr val="FE970D">
                      <a:alpha val="20000"/>
                    </a:srgb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0464AB38-103E-4DF0-B5CB-1D5EE30D1A5B}"/>
                  </a:ext>
                </a:extLst>
              </p:cNvPr>
              <p:cNvSpPr/>
              <p:nvPr/>
            </p:nvSpPr>
            <p:spPr>
              <a:xfrm>
                <a:off x="7882359" y="5428527"/>
                <a:ext cx="173621" cy="173621"/>
              </a:xfrm>
              <a:prstGeom prst="ellipse">
                <a:avLst/>
              </a:prstGeom>
              <a:gradFill>
                <a:gsLst>
                  <a:gs pos="0">
                    <a:srgbClr val="FFA62E"/>
                  </a:gs>
                  <a:gs pos="52000">
                    <a:srgbClr val="FF8811"/>
                  </a:gs>
                  <a:gs pos="100000">
                    <a:srgbClr val="FE970D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CC75C9DC-0379-444D-A125-A5148CB3E859}"/>
              </a:ext>
            </a:extLst>
          </p:cNvPr>
          <p:cNvSpPr txBox="1"/>
          <p:nvPr/>
        </p:nvSpPr>
        <p:spPr>
          <a:xfrm>
            <a:off x="515938" y="1714919"/>
            <a:ext cx="11160126" cy="59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</a:rPr>
              <a:t>Right skewed data</a:t>
            </a:r>
            <a:endParaRPr lang="zh-CN" altLang="en-US" sz="2400" dirty="0">
              <a:solidFill>
                <a:srgbClr val="06383C"/>
              </a:solidFill>
              <a:latin typeface="Arial Black" panose="020B0A04020102020204" pitchFamily="34" charset="0"/>
              <a:ea typeface="思源黑体 CN Bold" panose="020B0800000000000000" pitchFamily="34" charset="-122"/>
              <a:cs typeface="Open Sans" panose="020B0606030504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64883D4-EFAD-401C-9CF8-44E8B8870F2F}"/>
              </a:ext>
            </a:extLst>
          </p:cNvPr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1CB53ED2-DF68-4B11-8E54-75DADC0A9C74}"/>
              </a:ext>
            </a:extLst>
          </p:cNvPr>
          <p:cNvSpPr/>
          <p:nvPr/>
        </p:nvSpPr>
        <p:spPr>
          <a:xfrm>
            <a:off x="0" y="6231022"/>
            <a:ext cx="12188394" cy="645962"/>
          </a:xfrm>
          <a:custGeom>
            <a:avLst/>
            <a:gdLst>
              <a:gd name="connsiteX0" fmla="*/ 2129740 w 12188394"/>
              <a:gd name="connsiteY0" fmla="*/ 87 h 645962"/>
              <a:gd name="connsiteX1" fmla="*/ 4733015 w 12188394"/>
              <a:gd name="connsiteY1" fmla="*/ 469509 h 645962"/>
              <a:gd name="connsiteX2" fmla="*/ 7723509 w 12188394"/>
              <a:gd name="connsiteY2" fmla="*/ 139904 h 645962"/>
              <a:gd name="connsiteX3" fmla="*/ 10671599 w 12188394"/>
              <a:gd name="connsiteY3" fmla="*/ 200290 h 645962"/>
              <a:gd name="connsiteX4" fmla="*/ 12169466 w 12188394"/>
              <a:gd name="connsiteY4" fmla="*/ 637613 h 645962"/>
              <a:gd name="connsiteX5" fmla="*/ 12188394 w 12188394"/>
              <a:gd name="connsiteY5" fmla="*/ 645962 h 645962"/>
              <a:gd name="connsiteX6" fmla="*/ 0 w 12188394"/>
              <a:gd name="connsiteY6" fmla="*/ 645962 h 645962"/>
              <a:gd name="connsiteX7" fmla="*/ 0 w 12188394"/>
              <a:gd name="connsiteY7" fmla="*/ 550134 h 645962"/>
              <a:gd name="connsiteX8" fmla="*/ 164640 w 12188394"/>
              <a:gd name="connsiteY8" fmla="*/ 460821 h 645962"/>
              <a:gd name="connsiteX9" fmla="*/ 1928289 w 12188394"/>
              <a:gd name="connsiteY9" fmla="*/ 4037 h 645962"/>
              <a:gd name="connsiteX10" fmla="*/ 2129740 w 12188394"/>
              <a:gd name="connsiteY10" fmla="*/ 87 h 64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8394" h="645962">
                <a:moveTo>
                  <a:pt x="2129740" y="87"/>
                </a:moveTo>
                <a:cubicBezTo>
                  <a:pt x="3093998" y="6739"/>
                  <a:pt x="3447641" y="394026"/>
                  <a:pt x="4733015" y="469509"/>
                </a:cubicBezTo>
                <a:cubicBezTo>
                  <a:pt x="5789077" y="532410"/>
                  <a:pt x="5734557" y="280804"/>
                  <a:pt x="7723509" y="139904"/>
                </a:cubicBezTo>
                <a:cubicBezTo>
                  <a:pt x="8793706" y="64422"/>
                  <a:pt x="9639768" y="9069"/>
                  <a:pt x="10671599" y="200290"/>
                </a:cubicBezTo>
                <a:cubicBezTo>
                  <a:pt x="11286459" y="313512"/>
                  <a:pt x="11790007" y="481932"/>
                  <a:pt x="12169466" y="637613"/>
                </a:cubicBezTo>
                <a:lnTo>
                  <a:pt x="12188394" y="645962"/>
                </a:lnTo>
                <a:lnTo>
                  <a:pt x="0" y="645962"/>
                </a:lnTo>
                <a:lnTo>
                  <a:pt x="0" y="550134"/>
                </a:lnTo>
                <a:lnTo>
                  <a:pt x="164640" y="460821"/>
                </a:lnTo>
                <a:cubicBezTo>
                  <a:pt x="615656" y="241333"/>
                  <a:pt x="1213478" y="34230"/>
                  <a:pt x="1928289" y="4037"/>
                </a:cubicBezTo>
                <a:cubicBezTo>
                  <a:pt x="1998458" y="892"/>
                  <a:pt x="2065456" y="-356"/>
                  <a:pt x="2129740" y="87"/>
                </a:cubicBezTo>
                <a:close/>
              </a:path>
            </a:pathLst>
          </a:custGeom>
          <a:gradFill>
            <a:gsLst>
              <a:gs pos="0">
                <a:srgbClr val="7AC0B5"/>
              </a:gs>
              <a:gs pos="100000">
                <a:srgbClr val="4AA89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6E4987-3D34-795D-1B5D-59FA8BDB7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249" y="2348827"/>
            <a:ext cx="7665720" cy="29869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4BBABD-5628-99D4-F75C-72A5570128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4959" y="2551349"/>
            <a:ext cx="7818477" cy="29869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661131C-F6E8-D6A2-11E3-91F10FE5E9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0576" y="2785283"/>
            <a:ext cx="7815570" cy="303389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02E94A2-CFAA-F236-3CEC-79E2C385C2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4292" y="3008247"/>
            <a:ext cx="7987471" cy="301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46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42663113-ED93-437B-9F24-65E03A62D4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42987"/>
            <a:ext cx="12192000" cy="1433997"/>
          </a:xfrm>
          <a:prstGeom prst="rect">
            <a:avLst/>
          </a:prstGeom>
          <a:effectLst>
            <a:innerShdw>
              <a:schemeClr val="bg2">
                <a:lumMod val="90000"/>
              </a:schemeClr>
            </a:innerShdw>
          </a:effectLst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0D7AD124-4FFE-4969-8A1B-82E5A09FF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4121" y="485484"/>
            <a:ext cx="2831940" cy="52035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F501BFE-44B9-45AC-914F-F1A9F193FA6D}"/>
              </a:ext>
            </a:extLst>
          </p:cNvPr>
          <p:cNvSpPr txBox="1"/>
          <p:nvPr/>
        </p:nvSpPr>
        <p:spPr>
          <a:xfrm>
            <a:off x="412249" y="539282"/>
            <a:ext cx="6777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06383C"/>
                </a:solidFill>
                <a:latin typeface="Arial Black" panose="020B0A04020102020204" pitchFamily="34" charset="0"/>
              </a:rPr>
              <a:t>Data Preprocessing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406BCBD-6D59-4F8F-90C2-FF8F6EE4C202}"/>
              </a:ext>
            </a:extLst>
          </p:cNvPr>
          <p:cNvGrpSpPr/>
          <p:nvPr/>
        </p:nvGrpSpPr>
        <p:grpSpPr>
          <a:xfrm>
            <a:off x="515938" y="1279124"/>
            <a:ext cx="1308207" cy="328574"/>
            <a:chOff x="5363562" y="1640097"/>
            <a:chExt cx="1308207" cy="32857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87C9469-7F3A-4230-839C-741BD9E9C1F4}"/>
                </a:ext>
              </a:extLst>
            </p:cNvPr>
            <p:cNvSpPr/>
            <p:nvPr/>
          </p:nvSpPr>
          <p:spPr>
            <a:xfrm>
              <a:off x="5520231" y="1775991"/>
              <a:ext cx="1151538" cy="53504"/>
            </a:xfrm>
            <a:prstGeom prst="rect">
              <a:avLst/>
            </a:prstGeom>
            <a:gradFill>
              <a:gsLst>
                <a:gs pos="0">
                  <a:srgbClr val="FFA62E"/>
                </a:gs>
                <a:gs pos="52000">
                  <a:srgbClr val="FF8811"/>
                </a:gs>
                <a:gs pos="100000">
                  <a:srgbClr val="FE970D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B0D74C7-B3AA-4946-92F0-35516DD45718}"/>
                </a:ext>
              </a:extLst>
            </p:cNvPr>
            <p:cNvGrpSpPr/>
            <p:nvPr/>
          </p:nvGrpSpPr>
          <p:grpSpPr>
            <a:xfrm>
              <a:off x="5363562" y="1640097"/>
              <a:ext cx="328578" cy="328574"/>
              <a:chOff x="7719249" y="5265420"/>
              <a:chExt cx="499840" cy="499834"/>
            </a:xfrm>
          </p:grpSpPr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46D0B33D-0E81-4BB1-8956-567E9D95C31C}"/>
                  </a:ext>
                </a:extLst>
              </p:cNvPr>
              <p:cNvSpPr/>
              <p:nvPr/>
            </p:nvSpPr>
            <p:spPr>
              <a:xfrm>
                <a:off x="7719249" y="5265420"/>
                <a:ext cx="499840" cy="499834"/>
              </a:xfrm>
              <a:prstGeom prst="ellipse">
                <a:avLst/>
              </a:prstGeom>
              <a:gradFill>
                <a:gsLst>
                  <a:gs pos="0">
                    <a:srgbClr val="FFA62E">
                      <a:alpha val="20000"/>
                    </a:srgbClr>
                  </a:gs>
                  <a:gs pos="52000">
                    <a:srgbClr val="FF8811">
                      <a:alpha val="18000"/>
                    </a:srgbClr>
                  </a:gs>
                  <a:gs pos="100000">
                    <a:srgbClr val="FE970D">
                      <a:alpha val="20000"/>
                    </a:srgb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0464AB38-103E-4DF0-B5CB-1D5EE30D1A5B}"/>
                  </a:ext>
                </a:extLst>
              </p:cNvPr>
              <p:cNvSpPr/>
              <p:nvPr/>
            </p:nvSpPr>
            <p:spPr>
              <a:xfrm>
                <a:off x="7882359" y="5428527"/>
                <a:ext cx="173621" cy="173621"/>
              </a:xfrm>
              <a:prstGeom prst="ellipse">
                <a:avLst/>
              </a:prstGeom>
              <a:gradFill>
                <a:gsLst>
                  <a:gs pos="0">
                    <a:srgbClr val="FFA62E"/>
                  </a:gs>
                  <a:gs pos="52000">
                    <a:srgbClr val="FF8811"/>
                  </a:gs>
                  <a:gs pos="100000">
                    <a:srgbClr val="FE970D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CC75C9DC-0379-444D-A125-A5148CB3E859}"/>
              </a:ext>
            </a:extLst>
          </p:cNvPr>
          <p:cNvSpPr txBox="1"/>
          <p:nvPr/>
        </p:nvSpPr>
        <p:spPr>
          <a:xfrm>
            <a:off x="515938" y="1714919"/>
            <a:ext cx="11160126" cy="59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</a:rPr>
              <a:t>Frequency data</a:t>
            </a:r>
            <a:endParaRPr lang="zh-CN" altLang="en-US" sz="2400" dirty="0">
              <a:solidFill>
                <a:srgbClr val="06383C"/>
              </a:solidFill>
              <a:latin typeface="Arial Black" panose="020B0A04020102020204" pitchFamily="34" charset="0"/>
              <a:ea typeface="思源黑体 CN Bold" panose="020B0800000000000000" pitchFamily="34" charset="-122"/>
              <a:cs typeface="Open Sans" panose="020B0606030504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64883D4-EFAD-401C-9CF8-44E8B8870F2F}"/>
              </a:ext>
            </a:extLst>
          </p:cNvPr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1CB53ED2-DF68-4B11-8E54-75DADC0A9C74}"/>
              </a:ext>
            </a:extLst>
          </p:cNvPr>
          <p:cNvSpPr/>
          <p:nvPr/>
        </p:nvSpPr>
        <p:spPr>
          <a:xfrm>
            <a:off x="0" y="6231022"/>
            <a:ext cx="12188394" cy="645962"/>
          </a:xfrm>
          <a:custGeom>
            <a:avLst/>
            <a:gdLst>
              <a:gd name="connsiteX0" fmla="*/ 2129740 w 12188394"/>
              <a:gd name="connsiteY0" fmla="*/ 87 h 645962"/>
              <a:gd name="connsiteX1" fmla="*/ 4733015 w 12188394"/>
              <a:gd name="connsiteY1" fmla="*/ 469509 h 645962"/>
              <a:gd name="connsiteX2" fmla="*/ 7723509 w 12188394"/>
              <a:gd name="connsiteY2" fmla="*/ 139904 h 645962"/>
              <a:gd name="connsiteX3" fmla="*/ 10671599 w 12188394"/>
              <a:gd name="connsiteY3" fmla="*/ 200290 h 645962"/>
              <a:gd name="connsiteX4" fmla="*/ 12169466 w 12188394"/>
              <a:gd name="connsiteY4" fmla="*/ 637613 h 645962"/>
              <a:gd name="connsiteX5" fmla="*/ 12188394 w 12188394"/>
              <a:gd name="connsiteY5" fmla="*/ 645962 h 645962"/>
              <a:gd name="connsiteX6" fmla="*/ 0 w 12188394"/>
              <a:gd name="connsiteY6" fmla="*/ 645962 h 645962"/>
              <a:gd name="connsiteX7" fmla="*/ 0 w 12188394"/>
              <a:gd name="connsiteY7" fmla="*/ 550134 h 645962"/>
              <a:gd name="connsiteX8" fmla="*/ 164640 w 12188394"/>
              <a:gd name="connsiteY8" fmla="*/ 460821 h 645962"/>
              <a:gd name="connsiteX9" fmla="*/ 1928289 w 12188394"/>
              <a:gd name="connsiteY9" fmla="*/ 4037 h 645962"/>
              <a:gd name="connsiteX10" fmla="*/ 2129740 w 12188394"/>
              <a:gd name="connsiteY10" fmla="*/ 87 h 64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8394" h="645962">
                <a:moveTo>
                  <a:pt x="2129740" y="87"/>
                </a:moveTo>
                <a:cubicBezTo>
                  <a:pt x="3093998" y="6739"/>
                  <a:pt x="3447641" y="394026"/>
                  <a:pt x="4733015" y="469509"/>
                </a:cubicBezTo>
                <a:cubicBezTo>
                  <a:pt x="5789077" y="532410"/>
                  <a:pt x="5734557" y="280804"/>
                  <a:pt x="7723509" y="139904"/>
                </a:cubicBezTo>
                <a:cubicBezTo>
                  <a:pt x="8793706" y="64422"/>
                  <a:pt x="9639768" y="9069"/>
                  <a:pt x="10671599" y="200290"/>
                </a:cubicBezTo>
                <a:cubicBezTo>
                  <a:pt x="11286459" y="313512"/>
                  <a:pt x="11790007" y="481932"/>
                  <a:pt x="12169466" y="637613"/>
                </a:cubicBezTo>
                <a:lnTo>
                  <a:pt x="12188394" y="645962"/>
                </a:lnTo>
                <a:lnTo>
                  <a:pt x="0" y="645962"/>
                </a:lnTo>
                <a:lnTo>
                  <a:pt x="0" y="550134"/>
                </a:lnTo>
                <a:lnTo>
                  <a:pt x="164640" y="460821"/>
                </a:lnTo>
                <a:cubicBezTo>
                  <a:pt x="615656" y="241333"/>
                  <a:pt x="1213478" y="34230"/>
                  <a:pt x="1928289" y="4037"/>
                </a:cubicBezTo>
                <a:cubicBezTo>
                  <a:pt x="1998458" y="892"/>
                  <a:pt x="2065456" y="-356"/>
                  <a:pt x="2129740" y="87"/>
                </a:cubicBezTo>
                <a:close/>
              </a:path>
            </a:pathLst>
          </a:custGeom>
          <a:gradFill>
            <a:gsLst>
              <a:gs pos="0">
                <a:srgbClr val="7AC0B5"/>
              </a:gs>
              <a:gs pos="100000">
                <a:srgbClr val="4AA89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818AC1B-AF41-BBE7-A0FE-22BFD8A207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859" y="2316777"/>
            <a:ext cx="7210834" cy="276568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E8AC7B1-0F4B-C12A-5A1A-EBEF244CA4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516" y="2784217"/>
            <a:ext cx="7531258" cy="29000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BB07092-289C-647E-34EF-82DC05223E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0762" y="2455889"/>
            <a:ext cx="7606395" cy="29000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37CF330-7589-EECE-F9EB-E1443FAC58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0807" y="2740355"/>
            <a:ext cx="7685334" cy="29761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7307C7E-0B26-5C7B-E7EF-70DE1237AC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0237" y="1802271"/>
            <a:ext cx="8160927" cy="310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1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已停用母版样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</TotalTime>
  <Words>223</Words>
  <Application>Microsoft Office PowerPoint</Application>
  <PresentationFormat>宽屏</PresentationFormat>
  <Paragraphs>72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7" baseType="lpstr">
      <vt:lpstr>Akrobat Black</vt:lpstr>
      <vt:lpstr>等线</vt:lpstr>
      <vt:lpstr>Arial</vt:lpstr>
      <vt:lpstr>Arial Black</vt:lpstr>
      <vt:lpstr>Lato</vt:lpstr>
      <vt:lpstr>Lato Black</vt:lpstr>
      <vt:lpstr>已停用母版样式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Yaojia Zhang</dc:creator>
  <cp:lastModifiedBy>m15333606607@163.com</cp:lastModifiedBy>
  <cp:revision>54</cp:revision>
  <dcterms:created xsi:type="dcterms:W3CDTF">2019-12-14T01:13:20Z</dcterms:created>
  <dcterms:modified xsi:type="dcterms:W3CDTF">2023-05-29T18:13:19Z</dcterms:modified>
</cp:coreProperties>
</file>